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2" r:id="rId3"/>
    <p:sldId id="263" r:id="rId4"/>
    <p:sldId id="264" r:id="rId5"/>
    <p:sldId id="265" r:id="rId6"/>
    <p:sldId id="266" r:id="rId7"/>
    <p:sldId id="279" r:id="rId8"/>
    <p:sldId id="281" r:id="rId9"/>
    <p:sldId id="274" r:id="rId10"/>
    <p:sldId id="275" r:id="rId11"/>
    <p:sldId id="282" r:id="rId12"/>
    <p:sldId id="283" r:id="rId13"/>
    <p:sldId id="277" r:id="rId14"/>
    <p:sldId id="284" r:id="rId15"/>
    <p:sldId id="286" r:id="rId16"/>
    <p:sldId id="287" r:id="rId17"/>
    <p:sldId id="288" r:id="rId18"/>
    <p:sldId id="285" r:id="rId19"/>
    <p:sldId id="280" r:id="rId20"/>
    <p:sldId id="267" r:id="rId21"/>
    <p:sldId id="268" r:id="rId22"/>
    <p:sldId id="290" r:id="rId23"/>
    <p:sldId id="269" r:id="rId24"/>
    <p:sldId id="270" r:id="rId25"/>
    <p:sldId id="271" r:id="rId26"/>
    <p:sldId id="28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369" autoAdjust="0"/>
    <p:restoredTop sz="94660"/>
  </p:normalViewPr>
  <p:slideViewPr>
    <p:cSldViewPr snapToGrid="0">
      <p:cViewPr varScale="1">
        <p:scale>
          <a:sx n="114" d="100"/>
          <a:sy n="114" d="100"/>
        </p:scale>
        <p:origin x="108" y="10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84BC65-0EE4-4BEF-9615-29B67EE3A3C6}" type="datetimeFigureOut">
              <a:rPr lang="en-US" smtClean="0"/>
              <a:t>4/1/2024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2BD2E7-F0BC-4B51-9ADA-28F026E878FB}" type="slidenum">
              <a:rPr lang="en-US" smtClean="0"/>
              <a:t>‹#›</a:t>
            </a:fld>
            <a:endParaRPr lang="en-US"/>
          </a:p>
        </p:txBody>
      </p:sp>
    </p:spTree>
    <p:extLst>
      <p:ext uri="{BB962C8B-B14F-4D97-AF65-F5344CB8AC3E}">
        <p14:creationId xmlns:p14="http://schemas.microsoft.com/office/powerpoint/2010/main" val="3706270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469793-65AA-475E-B5D8-322927F4DAF3}" type="slidenum">
              <a:rPr lang="en-US" smtClean="0"/>
              <a:t>14</a:t>
            </a:fld>
            <a:endParaRPr lang="en-US"/>
          </a:p>
        </p:txBody>
      </p:sp>
    </p:spTree>
    <p:extLst>
      <p:ext uri="{BB962C8B-B14F-4D97-AF65-F5344CB8AC3E}">
        <p14:creationId xmlns:p14="http://schemas.microsoft.com/office/powerpoint/2010/main" val="229296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469793-65AA-475E-B5D8-322927F4DAF3}" type="slidenum">
              <a:rPr lang="en-US" smtClean="0"/>
              <a:t>16</a:t>
            </a:fld>
            <a:endParaRPr lang="en-US"/>
          </a:p>
        </p:txBody>
      </p:sp>
    </p:spTree>
    <p:extLst>
      <p:ext uri="{BB962C8B-B14F-4D97-AF65-F5344CB8AC3E}">
        <p14:creationId xmlns:p14="http://schemas.microsoft.com/office/powerpoint/2010/main" val="1210257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many cases</a:t>
            </a:r>
            <a:r>
              <a:rPr lang="en-US" baseline="0" dirty="0"/>
              <a:t>, the most complex part of any BrAPI implementation is mapping proprietary application data to and from the BrAPI standard models. This diagram may look different for different programing languages, libraries, or frameworks, but the general recommendations are the same.</a:t>
            </a:r>
          </a:p>
          <a:p>
            <a:r>
              <a:rPr lang="en-US" baseline="0" dirty="0"/>
              <a:t>When implementing BrAPI in a client application, it is a good idea to add a request building layer and a response handling layer to the client code stack. The request builder is responsible for translating user actions into standard BrAPI service requests. The response handler is responsible for converting standard BrAPI data models into data structures the UI can interpret. </a:t>
            </a:r>
          </a:p>
          <a:p>
            <a:r>
              <a:rPr lang="en-US" baseline="0" dirty="0"/>
              <a:t>When implementing BrAPI in a server application, it is a good idea to add an object mapping layer to the server code stack. This layer is responsible for translating between the BrAPI standard models and the internal database models. </a:t>
            </a:r>
          </a:p>
          <a:p>
            <a:r>
              <a:rPr lang="en-US" baseline="0" dirty="0"/>
              <a:t>By adding these layers, applications can communicate using the standard models without contaminating existing, internal code. </a:t>
            </a:r>
            <a:endParaRPr lang="en-US" dirty="0"/>
          </a:p>
        </p:txBody>
      </p:sp>
      <p:sp>
        <p:nvSpPr>
          <p:cNvPr id="4" name="Slide Number Placeholder 3"/>
          <p:cNvSpPr>
            <a:spLocks noGrp="1"/>
          </p:cNvSpPr>
          <p:nvPr>
            <p:ph type="sldNum" sz="quarter" idx="10"/>
          </p:nvPr>
        </p:nvSpPr>
        <p:spPr/>
        <p:txBody>
          <a:bodyPr/>
          <a:lstStyle/>
          <a:p>
            <a:fld id="{9F469793-65AA-475E-B5D8-322927F4DAF3}" type="slidenum">
              <a:rPr lang="en-US" smtClean="0"/>
              <a:t>19</a:t>
            </a:fld>
            <a:endParaRPr lang="en-US"/>
          </a:p>
        </p:txBody>
      </p:sp>
    </p:spTree>
    <p:extLst>
      <p:ext uri="{BB962C8B-B14F-4D97-AF65-F5344CB8AC3E}">
        <p14:creationId xmlns:p14="http://schemas.microsoft.com/office/powerpoint/2010/main" val="4019490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2A2CD9B-2866-40B9-B522-5B6D6B340C34}" type="datetimeFigureOut">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spTree>
    <p:extLst>
      <p:ext uri="{BB962C8B-B14F-4D97-AF65-F5344CB8AC3E}">
        <p14:creationId xmlns:p14="http://schemas.microsoft.com/office/powerpoint/2010/main" val="1277419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A2CD9B-2866-40B9-B522-5B6D6B340C34}" type="datetimeFigureOut">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494745" y="5626778"/>
            <a:ext cx="1751490" cy="382480"/>
          </a:xfrm>
          <a:prstGeom prst="rect">
            <a:avLst/>
          </a:prstGeom>
        </p:spPr>
      </p:pic>
    </p:spTree>
    <p:extLst>
      <p:ext uri="{BB962C8B-B14F-4D97-AF65-F5344CB8AC3E}">
        <p14:creationId xmlns:p14="http://schemas.microsoft.com/office/powerpoint/2010/main" val="15243846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3"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A2CD9B-2866-40B9-B522-5B6D6B340C34}" type="datetimeFigureOut">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534240" y="5654490"/>
            <a:ext cx="1751490" cy="382480"/>
          </a:xfrm>
          <a:prstGeom prst="rect">
            <a:avLst/>
          </a:prstGeom>
        </p:spPr>
      </p:pic>
    </p:spTree>
    <p:extLst>
      <p:ext uri="{BB962C8B-B14F-4D97-AF65-F5344CB8AC3E}">
        <p14:creationId xmlns:p14="http://schemas.microsoft.com/office/powerpoint/2010/main" val="1148408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A2CD9B-2866-40B9-B522-5B6D6B340C34}" type="datetimeFigureOut">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1442130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4"/>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9"/>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2A2CD9B-2866-40B9-B522-5B6D6B340C34}" type="datetimeFigureOut">
              <a:rPr lang="en-US" smtClean="0"/>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587909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2A2CD9B-2866-40B9-B522-5B6D6B340C34}" type="datetimeFigureOut">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3754251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3"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p:cNvSpPr>
            <a:spLocks noGrp="1"/>
          </p:cNvSpPr>
          <p:nvPr>
            <p:ph sz="quarter" idx="4"/>
          </p:nvPr>
        </p:nvSpPr>
        <p:spPr>
          <a:xfrm>
            <a:off x="6172203"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2A2CD9B-2866-40B9-B522-5B6D6B340C34}" type="datetimeFigureOut">
              <a:rPr lang="en-US" smtClean="0"/>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2915057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2A2CD9B-2866-40B9-B522-5B6D6B340C34}" type="datetimeFigureOut">
              <a:rPr lang="en-US" smtClean="0"/>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859728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A2CD9B-2866-40B9-B522-5B6D6B340C34}" type="datetimeFigureOut">
              <a:rPr lang="en-US" smtClean="0"/>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3525834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31"/>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2A2CD9B-2866-40B9-B522-5B6D6B340C34}" type="datetimeFigureOut">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2355995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31"/>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2A2CD9B-2866-40B9-B522-5B6D6B340C34}" type="datetimeFigureOut">
              <a:rPr lang="en-US" smtClean="0"/>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610600" y="6356356"/>
            <a:ext cx="2743200" cy="365125"/>
          </a:xfrm>
          <a:prstGeom prst="rect">
            <a:avLst/>
          </a:prstGeom>
        </p:spPr>
        <p:txBody>
          <a:bodyPr/>
          <a:lstStyle/>
          <a:p>
            <a:fld id="{42E8CED0-330D-42BD-9D11-C3F5741EE7DD}" type="slidenum">
              <a:rPr lang="en-US" smtClean="0"/>
              <a:t>‹#›</a:t>
            </a:fld>
            <a:endParaRPr lang="en-US"/>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277477" y="6356350"/>
            <a:ext cx="1751491" cy="382480"/>
          </a:xfrm>
          <a:prstGeom prst="rect">
            <a:avLst/>
          </a:prstGeom>
        </p:spPr>
      </p:pic>
    </p:spTree>
    <p:extLst>
      <p:ext uri="{BB962C8B-B14F-4D97-AF65-F5344CB8AC3E}">
        <p14:creationId xmlns:p14="http://schemas.microsoft.com/office/powerpoint/2010/main" val="3097725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8000"/>
            <a:lum/>
          </a:blip>
          <a:srcRect/>
          <a:stretch>
            <a:fillRect l="55000" t="-8000" r="-4000" b="2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610205" y="6328644"/>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A2CD9B-2866-40B9-B522-5B6D6B340C34}" type="datetimeFigureOut">
              <a:rPr lang="en-US" smtClean="0"/>
              <a:pPr/>
              <a:t>4/1/2024</a:t>
            </a:fld>
            <a:endParaRPr lang="en-US" dirty="0"/>
          </a:p>
        </p:txBody>
      </p:sp>
      <p:sp>
        <p:nvSpPr>
          <p:cNvPr id="5" name="Footer Placeholder 4"/>
          <p:cNvSpPr>
            <a:spLocks noGrp="1"/>
          </p:cNvSpPr>
          <p:nvPr>
            <p:ph type="ftr" sz="quarter" idx="3"/>
          </p:nvPr>
        </p:nvSpPr>
        <p:spPr>
          <a:xfrm>
            <a:off x="4038600" y="635635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66875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b="1" kern="1200">
          <a:solidFill>
            <a:schemeClr val="accent1">
              <a:lumMod val="50000"/>
            </a:schemeClr>
          </a:solidFill>
          <a:latin typeface="+mj-lt"/>
          <a:ea typeface="+mj-ea"/>
          <a:cs typeface="+mj-cs"/>
        </a:defRPr>
      </a:lvl1pPr>
    </p:titleStyle>
    <p:bodyStyle>
      <a:lvl1pPr marL="228594" indent="-228594" algn="l" defTabSz="914377" rtl="0" eaLnBrk="1" latinLnBrk="0" hangingPunct="1">
        <a:lnSpc>
          <a:spcPct val="90000"/>
        </a:lnSpc>
        <a:spcBef>
          <a:spcPts val="1000"/>
        </a:spcBef>
        <a:buClr>
          <a:schemeClr val="accent1">
            <a:lumMod val="75000"/>
          </a:schemeClr>
        </a:buClr>
        <a:buFont typeface="Arial" panose="020B0604020202020204" pitchFamily="34" charset="0"/>
        <a:buChar char="•"/>
        <a:defRPr sz="2800" kern="1200">
          <a:solidFill>
            <a:schemeClr val="accent1">
              <a:lumMod val="50000"/>
            </a:schemeClr>
          </a:solidFill>
          <a:latin typeface="+mn-lt"/>
          <a:ea typeface="+mn-ea"/>
          <a:cs typeface="+mn-cs"/>
        </a:defRPr>
      </a:lvl1pPr>
      <a:lvl2pPr marL="685783"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400" kern="1200">
          <a:solidFill>
            <a:schemeClr val="accent1">
              <a:lumMod val="50000"/>
            </a:schemeClr>
          </a:solidFill>
          <a:latin typeface="+mn-lt"/>
          <a:ea typeface="+mn-ea"/>
          <a:cs typeface="+mn-cs"/>
        </a:defRPr>
      </a:lvl2pPr>
      <a:lvl3pPr marL="1142971"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000" kern="1200">
          <a:solidFill>
            <a:schemeClr val="accent1">
              <a:lumMod val="50000"/>
            </a:schemeClr>
          </a:solidFill>
          <a:latin typeface="+mn-lt"/>
          <a:ea typeface="+mn-ea"/>
          <a:cs typeface="+mn-cs"/>
        </a:defRPr>
      </a:lvl3pPr>
      <a:lvl4pPr marL="1600160"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4pPr>
      <a:lvl5pPr marL="2057349"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7.jpe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12"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plantbreeding/API" TargetMode="External"/><Relationship Id="rId7" Type="http://schemas.openxmlformats.org/officeDocument/2006/relationships/hyperlink" Target="https://brapi.org/contact" TargetMode="External"/><Relationship Id="rId2" Type="http://schemas.openxmlformats.org/officeDocument/2006/relationships/hyperlink" Target="https://brapi.org/specification" TargetMode="External"/><Relationship Id="rId1" Type="http://schemas.openxmlformats.org/officeDocument/2006/relationships/slideLayout" Target="../slideLayouts/slideLayout2.xml"/><Relationship Id="rId6" Type="http://schemas.openxmlformats.org/officeDocument/2006/relationships/hyperlink" Target="https://doi.org/10.1093/bioinformatics/btz190" TargetMode="External"/><Relationship Id="rId5" Type="http://schemas.openxmlformats.org/officeDocument/2006/relationships/hyperlink" Target="https://brapi.org/compatibleSoftware" TargetMode="External"/><Relationship Id="rId4" Type="http://schemas.openxmlformats.org/officeDocument/2006/relationships/hyperlink" Target="https://plant-breeding-api.readthedocs.io/"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8940800" cy="2387600"/>
          </a:xfrm>
        </p:spPr>
        <p:txBody>
          <a:bodyPr/>
          <a:lstStyle/>
          <a:p>
            <a:r>
              <a:rPr lang="en-US" dirty="0"/>
              <a:t>BrAPI 101</a:t>
            </a:r>
          </a:p>
        </p:txBody>
      </p:sp>
      <p:sp>
        <p:nvSpPr>
          <p:cNvPr id="3" name="Subtitle 2"/>
          <p:cNvSpPr>
            <a:spLocks noGrp="1"/>
          </p:cNvSpPr>
          <p:nvPr>
            <p:ph type="subTitle" idx="1"/>
          </p:nvPr>
        </p:nvSpPr>
        <p:spPr>
          <a:xfrm>
            <a:off x="1524000" y="3602039"/>
            <a:ext cx="8991600" cy="1655763"/>
          </a:xfrm>
        </p:spPr>
        <p:txBody>
          <a:bodyPr/>
          <a:lstStyle/>
          <a:p>
            <a:r>
              <a:rPr lang="en-US" dirty="0"/>
              <a:t>A Beginners Guide</a:t>
            </a:r>
          </a:p>
        </p:txBody>
      </p:sp>
    </p:spTree>
    <p:extLst>
      <p:ext uri="{BB962C8B-B14F-4D97-AF65-F5344CB8AC3E}">
        <p14:creationId xmlns:p14="http://schemas.microsoft.com/office/powerpoint/2010/main" val="2659317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819237"/>
          </a:xfrm>
        </p:spPr>
        <p:txBody>
          <a:bodyPr/>
          <a:lstStyle/>
          <a:p>
            <a:r>
              <a:rPr lang="en-US" dirty="0"/>
              <a:t>Automated Data Transfer</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26634"/>
          <a:stretch/>
        </p:blipFill>
        <p:spPr>
          <a:xfrm>
            <a:off x="3821722" y="1489484"/>
            <a:ext cx="7140871" cy="4710112"/>
          </a:xfrm>
        </p:spPr>
      </p:pic>
      <p:pic>
        <p:nvPicPr>
          <p:cNvPr id="5" name="Content Placeholder 3"/>
          <p:cNvPicPr>
            <a:picLocks noChangeAspect="1"/>
          </p:cNvPicPr>
          <p:nvPr/>
        </p:nvPicPr>
        <p:blipFill rotWithShape="1">
          <a:blip r:embed="rId2">
            <a:extLst>
              <a:ext uri="{28A0092B-C50C-407E-A947-70E740481C1C}">
                <a14:useLocalDpi xmlns:a14="http://schemas.microsoft.com/office/drawing/2010/main" val="0"/>
              </a:ext>
            </a:extLst>
          </a:blip>
          <a:srcRect r="73246"/>
          <a:stretch/>
        </p:blipFill>
        <p:spPr>
          <a:xfrm>
            <a:off x="1229406" y="1489484"/>
            <a:ext cx="2604040" cy="4710112"/>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72876"/>
          <a:stretch/>
        </p:blipFill>
        <p:spPr>
          <a:xfrm>
            <a:off x="1229406" y="1481899"/>
            <a:ext cx="2640068" cy="4717697"/>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72858"/>
          <a:stretch/>
        </p:blipFill>
        <p:spPr>
          <a:xfrm>
            <a:off x="1229407" y="1492552"/>
            <a:ext cx="2640067" cy="4714629"/>
          </a:xfrm>
          <a:prstGeom prst="rect">
            <a:avLst/>
          </a:prstGeom>
        </p:spPr>
      </p:pic>
    </p:spTree>
    <p:extLst>
      <p:ext uri="{BB962C8B-B14F-4D97-AF65-F5344CB8AC3E}">
        <p14:creationId xmlns:p14="http://schemas.microsoft.com/office/powerpoint/2010/main" val="183534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xit" presetSubtype="4" fill="hold" nodeType="clickEffect">
                                  <p:stCondLst>
                                    <p:cond delay="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1+ppt_h/2"/>
                                          </p:val>
                                        </p:tav>
                                      </p:tavLst>
                                    </p:anim>
                                    <p:set>
                                      <p:cBhvr>
                                        <p:cTn id="20" dur="1" fill="hold">
                                          <p:stCondLst>
                                            <p:cond delay="499"/>
                                          </p:stCondLst>
                                        </p:cTn>
                                        <p:tgtEl>
                                          <p:spTgt spid="3"/>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93979"/>
            <a:ext cx="12192000" cy="1325563"/>
          </a:xfrm>
        </p:spPr>
        <p:txBody>
          <a:bodyPr/>
          <a:lstStyle/>
          <a:p>
            <a:pPr algn="ctr"/>
            <a:r>
              <a:rPr lang="en-US" dirty="0"/>
              <a:t>Who is in the BrAPI Community?</a:t>
            </a:r>
          </a:p>
        </p:txBody>
      </p:sp>
    </p:spTree>
    <p:extLst>
      <p:ext uri="{BB962C8B-B14F-4D97-AF65-F5344CB8AC3E}">
        <p14:creationId xmlns:p14="http://schemas.microsoft.com/office/powerpoint/2010/main" val="1229072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is in the BrAPI Community?</a:t>
            </a:r>
          </a:p>
        </p:txBody>
      </p:sp>
      <p:sp>
        <p:nvSpPr>
          <p:cNvPr id="3" name="Content Placeholder 2"/>
          <p:cNvSpPr>
            <a:spLocks noGrp="1"/>
          </p:cNvSpPr>
          <p:nvPr>
            <p:ph idx="1"/>
          </p:nvPr>
        </p:nvSpPr>
        <p:spPr/>
        <p:txBody>
          <a:bodyPr anchor="t"/>
          <a:lstStyle/>
          <a:p>
            <a:pPr marL="0" indent="0">
              <a:buNone/>
            </a:pPr>
            <a:r>
              <a:rPr lang="en-US" dirty="0"/>
              <a:t>37+ registered partner organizations</a:t>
            </a:r>
          </a:p>
          <a:p>
            <a:pPr marL="0" indent="0">
              <a:buNone/>
            </a:pPr>
            <a:endParaRPr lang="en-US" dirty="0"/>
          </a:p>
          <a:p>
            <a:pPr marL="0" indent="0">
              <a:buNone/>
            </a:pPr>
            <a:r>
              <a:rPr lang="en-US" dirty="0"/>
              <a:t>250+ plant breeders, software developers, data managers, and other expert scientists</a:t>
            </a:r>
          </a:p>
          <a:p>
            <a:pPr marL="0" indent="0">
              <a:buNone/>
            </a:pPr>
            <a:endParaRPr lang="en-US" dirty="0"/>
          </a:p>
          <a:p>
            <a:pPr marL="0" indent="0">
              <a:buNone/>
            </a:pPr>
            <a:r>
              <a:rPr lang="en-US" dirty="0"/>
              <a:t>6 Elected members of the Advisory Board, managing the long-term goals of the project</a:t>
            </a:r>
          </a:p>
        </p:txBody>
      </p:sp>
    </p:spTree>
    <p:extLst>
      <p:ext uri="{BB962C8B-B14F-4D97-AF65-F5344CB8AC3E}">
        <p14:creationId xmlns:p14="http://schemas.microsoft.com/office/powerpoint/2010/main" val="228076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69368" y="83318"/>
            <a:ext cx="12076386" cy="6681436"/>
          </a:xfrm>
        </p:spPr>
      </p:pic>
    </p:spTree>
    <p:extLst>
      <p:ext uri="{BB962C8B-B14F-4D97-AF65-F5344CB8AC3E}">
        <p14:creationId xmlns:p14="http://schemas.microsoft.com/office/powerpoint/2010/main" val="4180834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26851" y="2709954"/>
            <a:ext cx="12183720" cy="707886"/>
          </a:xfrm>
          <a:prstGeom prst="rect">
            <a:avLst/>
          </a:prstGeom>
          <a:noFill/>
        </p:spPr>
        <p:txBody>
          <a:bodyPr wrap="square" rtlCol="0">
            <a:spAutoFit/>
          </a:bodyPr>
          <a:lstStyle/>
          <a:p>
            <a:pPr algn="ctr"/>
            <a:r>
              <a:rPr lang="en-US" sz="4000" dirty="0"/>
              <a:t>BrAPI Hackathons!!</a:t>
            </a:r>
          </a:p>
        </p:txBody>
      </p:sp>
      <p:grpSp>
        <p:nvGrpSpPr>
          <p:cNvPr id="35" name="Group 34"/>
          <p:cNvGrpSpPr/>
          <p:nvPr/>
        </p:nvGrpSpPr>
        <p:grpSpPr>
          <a:xfrm rot="21005235">
            <a:off x="3719457" y="252105"/>
            <a:ext cx="8001000" cy="6172200"/>
            <a:chOff x="-7441173" y="-3536985"/>
            <a:chExt cx="8001000" cy="6172200"/>
          </a:xfrm>
        </p:grpSpPr>
        <p:sp>
          <p:nvSpPr>
            <p:cNvPr id="34" name="Rectangle 33"/>
            <p:cNvSpPr/>
            <p:nvPr/>
          </p:nvSpPr>
          <p:spPr>
            <a:xfrm>
              <a:off x="-7441173" y="-3536985"/>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Versailles, France - 2018</a:t>
              </a:r>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9920" t="10032" r="12957" b="9078"/>
            <a:stretch/>
          </p:blipFill>
          <p:spPr>
            <a:xfrm>
              <a:off x="-7212573" y="-3328159"/>
              <a:ext cx="7543800" cy="5257800"/>
            </a:xfrm>
            <a:prstGeom prst="rect">
              <a:avLst/>
            </a:prstGeom>
            <a:ln>
              <a:solidFill>
                <a:schemeClr val="bg1">
                  <a:lumMod val="50000"/>
                </a:schemeClr>
              </a:solidFill>
            </a:ln>
          </p:spPr>
        </p:pic>
      </p:grpSp>
      <p:grpSp>
        <p:nvGrpSpPr>
          <p:cNvPr id="33" name="Group 32"/>
          <p:cNvGrpSpPr/>
          <p:nvPr/>
        </p:nvGrpSpPr>
        <p:grpSpPr>
          <a:xfrm rot="679534">
            <a:off x="467080" y="391700"/>
            <a:ext cx="8001000" cy="6172200"/>
            <a:chOff x="-7214558" y="-1262743"/>
            <a:chExt cx="8001000" cy="6172200"/>
          </a:xfrm>
        </p:grpSpPr>
        <p:sp>
          <p:nvSpPr>
            <p:cNvPr id="19" name="Rectangle 18"/>
            <p:cNvSpPr/>
            <p:nvPr/>
          </p:nvSpPr>
          <p:spPr>
            <a:xfrm>
              <a:off x="-7214558" y="-1262743"/>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err="1">
                  <a:solidFill>
                    <a:schemeClr val="tx1"/>
                  </a:solidFill>
                </a:rPr>
                <a:t>Texcoco</a:t>
              </a:r>
              <a:r>
                <a:rPr lang="en-US" sz="2800" b="1" dirty="0">
                  <a:solidFill>
                    <a:schemeClr val="tx1"/>
                  </a:solidFill>
                </a:rPr>
                <a:t>, Mexico - 2018</a:t>
              </a:r>
            </a:p>
          </p:txBody>
        </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2392" r="1980"/>
            <a:stretch/>
          </p:blipFill>
          <p:spPr>
            <a:xfrm>
              <a:off x="-6983973" y="-1053917"/>
              <a:ext cx="7543800" cy="5257800"/>
            </a:xfrm>
            <a:prstGeom prst="rect">
              <a:avLst/>
            </a:prstGeom>
            <a:ln>
              <a:solidFill>
                <a:schemeClr val="bg1">
                  <a:lumMod val="50000"/>
                </a:schemeClr>
              </a:solidFill>
            </a:ln>
          </p:spPr>
        </p:pic>
      </p:grpSp>
      <p:grpSp>
        <p:nvGrpSpPr>
          <p:cNvPr id="37" name="Group 36"/>
          <p:cNvGrpSpPr/>
          <p:nvPr/>
        </p:nvGrpSpPr>
        <p:grpSpPr>
          <a:xfrm rot="21210757">
            <a:off x="4256189" y="57595"/>
            <a:ext cx="8001000" cy="6172200"/>
            <a:chOff x="-8001000" y="-2289654"/>
            <a:chExt cx="8001000" cy="6172200"/>
          </a:xfrm>
        </p:grpSpPr>
        <p:sp>
          <p:nvSpPr>
            <p:cNvPr id="36" name="Rectangle 35"/>
            <p:cNvSpPr/>
            <p:nvPr/>
          </p:nvSpPr>
          <p:spPr>
            <a:xfrm>
              <a:off x="-8001000" y="-2289654"/>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Wageningen, Netherlands - 2019</a:t>
              </a:r>
            </a:p>
          </p:txBody>
        </p:sp>
        <p:pic>
          <p:nvPicPr>
            <p:cNvPr id="7" name="Picture 6"/>
            <p:cNvPicPr>
              <a:picLocks noChangeAspect="1"/>
            </p:cNvPicPr>
            <p:nvPr/>
          </p:nvPicPr>
          <p:blipFill rotWithShape="1">
            <a:blip r:embed="rId5" cstate="print">
              <a:extLst>
                <a:ext uri="{28A0092B-C50C-407E-A947-70E740481C1C}">
                  <a14:useLocalDpi xmlns:a14="http://schemas.microsoft.com/office/drawing/2010/main" val="0"/>
                </a:ext>
              </a:extLst>
            </a:blip>
            <a:srcRect l="2296" r="2032"/>
            <a:stretch/>
          </p:blipFill>
          <p:spPr>
            <a:xfrm>
              <a:off x="-7772400" y="-2076198"/>
              <a:ext cx="7543800" cy="5257800"/>
            </a:xfrm>
            <a:prstGeom prst="rect">
              <a:avLst/>
            </a:prstGeom>
            <a:ln>
              <a:solidFill>
                <a:schemeClr val="bg1">
                  <a:lumMod val="50000"/>
                </a:schemeClr>
              </a:solidFill>
            </a:ln>
          </p:spPr>
        </p:pic>
      </p:grpSp>
      <p:grpSp>
        <p:nvGrpSpPr>
          <p:cNvPr id="39" name="Group 38"/>
          <p:cNvGrpSpPr/>
          <p:nvPr/>
        </p:nvGrpSpPr>
        <p:grpSpPr>
          <a:xfrm rot="493749">
            <a:off x="1387992" y="415543"/>
            <a:ext cx="8001000" cy="6172200"/>
            <a:chOff x="-9712140" y="-1932401"/>
            <a:chExt cx="8001000" cy="6172200"/>
          </a:xfrm>
        </p:grpSpPr>
        <p:sp>
          <p:nvSpPr>
            <p:cNvPr id="38" name="Rectangle 37"/>
            <p:cNvSpPr/>
            <p:nvPr/>
          </p:nvSpPr>
          <p:spPr>
            <a:xfrm>
              <a:off x="-9712140" y="-1932401"/>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Dundee, Scotland - 2019</a:t>
              </a:r>
            </a:p>
          </p:txBody>
        </p:sp>
        <p:pic>
          <p:nvPicPr>
            <p:cNvPr id="11" name="Picture 10"/>
            <p:cNvPicPr>
              <a:picLocks noChangeAspect="1"/>
            </p:cNvPicPr>
            <p:nvPr/>
          </p:nvPicPr>
          <p:blipFill rotWithShape="1">
            <a:blip r:embed="rId6" cstate="print">
              <a:extLst>
                <a:ext uri="{28A0092B-C50C-407E-A947-70E740481C1C}">
                  <a14:useLocalDpi xmlns:a14="http://schemas.microsoft.com/office/drawing/2010/main" val="0"/>
                </a:ext>
              </a:extLst>
            </a:blip>
            <a:srcRect l="12691" t="7417" r="10353" b="11915"/>
            <a:stretch/>
          </p:blipFill>
          <p:spPr>
            <a:xfrm>
              <a:off x="-9483540" y="-1723575"/>
              <a:ext cx="7543800" cy="5257800"/>
            </a:xfrm>
            <a:prstGeom prst="rect">
              <a:avLst/>
            </a:prstGeom>
            <a:ln>
              <a:solidFill>
                <a:schemeClr val="bg1">
                  <a:lumMod val="50000"/>
                </a:schemeClr>
              </a:solidFill>
            </a:ln>
          </p:spPr>
        </p:pic>
      </p:grpSp>
      <p:grpSp>
        <p:nvGrpSpPr>
          <p:cNvPr id="41" name="Group 40"/>
          <p:cNvGrpSpPr/>
          <p:nvPr/>
        </p:nvGrpSpPr>
        <p:grpSpPr>
          <a:xfrm rot="20807304">
            <a:off x="3847353" y="219597"/>
            <a:ext cx="8001000" cy="6172200"/>
            <a:chOff x="-4878405" y="288786"/>
            <a:chExt cx="8001000" cy="6172200"/>
          </a:xfrm>
        </p:grpSpPr>
        <p:sp>
          <p:nvSpPr>
            <p:cNvPr id="40" name="Rectangle 39"/>
            <p:cNvSpPr/>
            <p:nvPr/>
          </p:nvSpPr>
          <p:spPr>
            <a:xfrm>
              <a:off x="-4878405" y="288786"/>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Hyderabad, India - 2020</a:t>
              </a:r>
            </a:p>
          </p:txBody>
        </p:sp>
        <p:pic>
          <p:nvPicPr>
            <p:cNvPr id="14" name="Picture 13"/>
            <p:cNvPicPr>
              <a:picLocks noChangeAspect="1"/>
            </p:cNvPicPr>
            <p:nvPr/>
          </p:nvPicPr>
          <p:blipFill rotWithShape="1">
            <a:blip r:embed="rId7" cstate="print">
              <a:extLst>
                <a:ext uri="{28A0092B-C50C-407E-A947-70E740481C1C}">
                  <a14:useLocalDpi xmlns:a14="http://schemas.microsoft.com/office/drawing/2010/main" val="0"/>
                </a:ext>
              </a:extLst>
            </a:blip>
            <a:srcRect l="5146" r="3954"/>
            <a:stretch/>
          </p:blipFill>
          <p:spPr>
            <a:xfrm>
              <a:off x="-4649805" y="497612"/>
              <a:ext cx="7543800" cy="5257800"/>
            </a:xfrm>
            <a:prstGeom prst="rect">
              <a:avLst/>
            </a:prstGeom>
            <a:ln>
              <a:solidFill>
                <a:schemeClr val="bg1">
                  <a:lumMod val="50000"/>
                </a:schemeClr>
              </a:solidFill>
            </a:ln>
          </p:spPr>
        </p:pic>
      </p:grpSp>
      <p:grpSp>
        <p:nvGrpSpPr>
          <p:cNvPr id="43" name="Group 42"/>
          <p:cNvGrpSpPr/>
          <p:nvPr/>
        </p:nvGrpSpPr>
        <p:grpSpPr>
          <a:xfrm>
            <a:off x="2468574" y="415543"/>
            <a:ext cx="8001000" cy="6172200"/>
            <a:chOff x="-7116709" y="7226142"/>
            <a:chExt cx="8001000" cy="6172200"/>
          </a:xfrm>
        </p:grpSpPr>
        <p:sp>
          <p:nvSpPr>
            <p:cNvPr id="42" name="Rectangle 41"/>
            <p:cNvSpPr/>
            <p:nvPr/>
          </p:nvSpPr>
          <p:spPr>
            <a:xfrm>
              <a:off x="-7116709" y="7226142"/>
              <a:ext cx="8001000" cy="61722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Greenville, SC, USA - 2023</a:t>
              </a:r>
            </a:p>
          </p:txBody>
        </p:sp>
        <p:pic>
          <p:nvPicPr>
            <p:cNvPr id="15" name="Picture 14"/>
            <p:cNvPicPr>
              <a:picLocks noChangeAspect="1"/>
            </p:cNvPicPr>
            <p:nvPr/>
          </p:nvPicPr>
          <p:blipFill rotWithShape="1">
            <a:blip r:embed="rId8" cstate="print">
              <a:extLst>
                <a:ext uri="{28A0092B-C50C-407E-A947-70E740481C1C}">
                  <a14:useLocalDpi xmlns:a14="http://schemas.microsoft.com/office/drawing/2010/main" val="0"/>
                </a:ext>
              </a:extLst>
            </a:blip>
            <a:srcRect b="7039"/>
            <a:stretch/>
          </p:blipFill>
          <p:spPr>
            <a:xfrm>
              <a:off x="-6888109" y="7435602"/>
              <a:ext cx="7543800" cy="5257800"/>
            </a:xfrm>
            <a:prstGeom prst="rect">
              <a:avLst/>
            </a:prstGeom>
            <a:ln>
              <a:solidFill>
                <a:schemeClr val="bg1">
                  <a:lumMod val="50000"/>
                </a:schemeClr>
              </a:solidFill>
            </a:ln>
          </p:spPr>
        </p:pic>
      </p:grpSp>
    </p:spTree>
    <p:extLst>
      <p:ext uri="{BB962C8B-B14F-4D97-AF65-F5344CB8AC3E}">
        <p14:creationId xmlns:p14="http://schemas.microsoft.com/office/powerpoint/2010/main" val="393206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93979"/>
            <a:ext cx="12192000" cy="1325563"/>
          </a:xfrm>
        </p:spPr>
        <p:txBody>
          <a:bodyPr/>
          <a:lstStyle/>
          <a:p>
            <a:pPr algn="ctr"/>
            <a:r>
              <a:rPr lang="en-US" dirty="0"/>
              <a:t>Applications &amp; Impacts</a:t>
            </a:r>
          </a:p>
        </p:txBody>
      </p:sp>
    </p:spTree>
    <p:extLst>
      <p:ext uri="{BB962C8B-B14F-4D97-AF65-F5344CB8AC3E}">
        <p14:creationId xmlns:p14="http://schemas.microsoft.com/office/powerpoint/2010/main" val="1330629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589087"/>
            <a:ext cx="5486400" cy="1247775"/>
          </a:xfrm>
          <a:prstGeom prst="rect">
            <a:avLst/>
          </a:prstGeom>
        </p:spPr>
      </p:pic>
      <p:grpSp>
        <p:nvGrpSpPr>
          <p:cNvPr id="14" name="Group 13"/>
          <p:cNvGrpSpPr/>
          <p:nvPr/>
        </p:nvGrpSpPr>
        <p:grpSpPr>
          <a:xfrm>
            <a:off x="6256345" y="3625600"/>
            <a:ext cx="5419710" cy="2980708"/>
            <a:chOff x="6498052" y="158500"/>
            <a:chExt cx="5419710" cy="2980708"/>
          </a:xfrm>
        </p:grpSpPr>
        <p:sp>
          <p:nvSpPr>
            <p:cNvPr id="13" name="Rectangle 12"/>
            <p:cNvSpPr/>
            <p:nvPr/>
          </p:nvSpPr>
          <p:spPr>
            <a:xfrm>
              <a:off x="7315200" y="455612"/>
              <a:ext cx="3886200" cy="2552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rPr>
                <a:t>BRAPPs</a:t>
              </a:r>
              <a:endParaRPr lang="en-US" b="1" dirty="0">
                <a:solidFill>
                  <a:schemeClr val="tx1"/>
                </a:solidFill>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57197" y="283607"/>
              <a:ext cx="2034451" cy="1271532"/>
            </a:xfrm>
            <a:prstGeom prst="rect">
              <a:avLst/>
            </a:prstGeom>
            <a:ln>
              <a:solidFill>
                <a:schemeClr val="tx1"/>
              </a:solidFill>
            </a:ln>
          </p:spPr>
        </p:pic>
        <p:pic>
          <p:nvPicPr>
            <p:cNvPr id="7" name="Picture 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29491" y="158500"/>
              <a:ext cx="2034451" cy="1142551"/>
            </a:xfrm>
            <a:prstGeom prst="rect">
              <a:avLst/>
            </a:prstGeom>
            <a:ln>
              <a:solidFill>
                <a:schemeClr val="tx1"/>
              </a:solidFill>
            </a:ln>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619692" y="412588"/>
              <a:ext cx="2029121" cy="1142551"/>
            </a:xfrm>
            <a:prstGeom prst="rect">
              <a:avLst/>
            </a:prstGeom>
            <a:ln>
              <a:solidFill>
                <a:schemeClr val="tx1"/>
              </a:solidFill>
            </a:ln>
          </p:spPr>
        </p:pic>
        <p:pic>
          <p:nvPicPr>
            <p:cNvPr id="9" name="Picture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6498052" y="1160686"/>
              <a:ext cx="2022110" cy="1142551"/>
            </a:xfrm>
            <a:prstGeom prst="rect">
              <a:avLst/>
            </a:prstGeom>
            <a:ln>
              <a:solidFill>
                <a:schemeClr val="tx1"/>
              </a:solidFill>
            </a:ln>
          </p:spPr>
        </p:pic>
        <p:pic>
          <p:nvPicPr>
            <p:cNvPr id="10" name="Picture 9"/>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453899" y="1996657"/>
              <a:ext cx="2020739" cy="1142551"/>
            </a:xfrm>
            <a:prstGeom prst="rect">
              <a:avLst/>
            </a:prstGeom>
            <a:ln>
              <a:solidFill>
                <a:schemeClr val="tx1"/>
              </a:solidFill>
            </a:ln>
          </p:spPr>
        </p:pic>
        <p:pic>
          <p:nvPicPr>
            <p:cNvPr id="11" name="Picture 1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158487" y="1989482"/>
              <a:ext cx="2022342" cy="1142551"/>
            </a:xfrm>
            <a:prstGeom prst="rect">
              <a:avLst/>
            </a:prstGeom>
            <a:ln>
              <a:solidFill>
                <a:schemeClr val="tx1"/>
              </a:solidFill>
            </a:ln>
          </p:spPr>
        </p:pic>
        <p:pic>
          <p:nvPicPr>
            <p:cNvPr id="12" name="Picture 1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895420" y="1155868"/>
              <a:ext cx="2022342" cy="1142551"/>
            </a:xfrm>
            <a:prstGeom prst="rect">
              <a:avLst/>
            </a:prstGeom>
            <a:ln>
              <a:solidFill>
                <a:schemeClr val="tx1"/>
              </a:solidFill>
            </a:ln>
          </p:spPr>
        </p:pic>
      </p:gr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49168" y="3208505"/>
            <a:ext cx="4972050" cy="3057525"/>
          </a:xfrm>
          <a:prstGeom prst="rect">
            <a:avLst/>
          </a:prstGeom>
        </p:spPr>
      </p:pic>
      <p:pic>
        <p:nvPicPr>
          <p:cNvPr id="16" name="Picture 1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842000" y="467491"/>
            <a:ext cx="6248400" cy="2867025"/>
          </a:xfrm>
          <a:prstGeom prst="rect">
            <a:avLst/>
          </a:prstGeom>
        </p:spPr>
      </p:pic>
      <p:sp>
        <p:nvSpPr>
          <p:cNvPr id="17" name="Title 1"/>
          <p:cNvSpPr>
            <a:spLocks noGrp="1"/>
          </p:cNvSpPr>
          <p:nvPr>
            <p:ph type="title"/>
          </p:nvPr>
        </p:nvSpPr>
        <p:spPr>
          <a:xfrm>
            <a:off x="787400" y="230699"/>
            <a:ext cx="10515600" cy="1325563"/>
          </a:xfrm>
        </p:spPr>
        <p:txBody>
          <a:bodyPr/>
          <a:lstStyle/>
          <a:p>
            <a:r>
              <a:rPr lang="en-US" dirty="0"/>
              <a:t>Solved Use Cases</a:t>
            </a:r>
          </a:p>
        </p:txBody>
      </p:sp>
    </p:spTree>
    <p:extLst>
      <p:ext uri="{BB962C8B-B14F-4D97-AF65-F5344CB8AC3E}">
        <p14:creationId xmlns:p14="http://schemas.microsoft.com/office/powerpoint/2010/main" val="192738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BrAPI Compatible Software</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795" y="1490667"/>
            <a:ext cx="12170410" cy="4624383"/>
          </a:xfrm>
        </p:spPr>
      </p:pic>
    </p:spTree>
    <p:extLst>
      <p:ext uri="{BB962C8B-B14F-4D97-AF65-F5344CB8AC3E}">
        <p14:creationId xmlns:p14="http://schemas.microsoft.com/office/powerpoint/2010/main" val="1034698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93979"/>
            <a:ext cx="12192000" cy="1325563"/>
          </a:xfrm>
        </p:spPr>
        <p:txBody>
          <a:bodyPr/>
          <a:lstStyle/>
          <a:p>
            <a:pPr algn="ctr"/>
            <a:r>
              <a:rPr lang="en-US" dirty="0"/>
              <a:t>How does BrAPI work?</a:t>
            </a:r>
          </a:p>
        </p:txBody>
      </p:sp>
    </p:spTree>
    <p:extLst>
      <p:ext uri="{BB962C8B-B14F-4D97-AF65-F5344CB8AC3E}">
        <p14:creationId xmlns:p14="http://schemas.microsoft.com/office/powerpoint/2010/main" val="25803929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Typical Request/Response Loop</a:t>
            </a:r>
          </a:p>
        </p:txBody>
      </p:sp>
      <p:sp>
        <p:nvSpPr>
          <p:cNvPr id="3" name="Rectangle 2"/>
          <p:cNvSpPr/>
          <p:nvPr/>
        </p:nvSpPr>
        <p:spPr>
          <a:xfrm>
            <a:off x="838201" y="2570298"/>
            <a:ext cx="662609" cy="3204335"/>
          </a:xfrm>
          <a:prstGeom prst="rect">
            <a:avLst/>
          </a:prstGeom>
          <a:solidFill>
            <a:schemeClr val="accent1">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UI</a:t>
            </a:r>
          </a:p>
        </p:txBody>
      </p:sp>
      <p:sp>
        <p:nvSpPr>
          <p:cNvPr id="4" name="Rectangle 3"/>
          <p:cNvSpPr/>
          <p:nvPr/>
        </p:nvSpPr>
        <p:spPr>
          <a:xfrm>
            <a:off x="1500811" y="2570298"/>
            <a:ext cx="1169504" cy="3204335"/>
          </a:xfrm>
          <a:prstGeom prst="rect">
            <a:avLst/>
          </a:prstGeom>
          <a:solidFill>
            <a:schemeClr val="accent2">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Controller</a:t>
            </a:r>
          </a:p>
        </p:txBody>
      </p:sp>
      <p:sp>
        <p:nvSpPr>
          <p:cNvPr id="6" name="Rectangle 5"/>
          <p:cNvSpPr/>
          <p:nvPr/>
        </p:nvSpPr>
        <p:spPr>
          <a:xfrm>
            <a:off x="2670316" y="2570297"/>
            <a:ext cx="1142998" cy="1667172"/>
          </a:xfrm>
          <a:prstGeom prst="rect">
            <a:avLst/>
          </a:prstGeom>
          <a:solidFill>
            <a:schemeClr val="accent3">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Request Builder</a:t>
            </a:r>
          </a:p>
        </p:txBody>
      </p:sp>
      <p:sp>
        <p:nvSpPr>
          <p:cNvPr id="13" name="Rectangle 12"/>
          <p:cNvSpPr/>
          <p:nvPr/>
        </p:nvSpPr>
        <p:spPr>
          <a:xfrm>
            <a:off x="2670315" y="4237469"/>
            <a:ext cx="1142999" cy="1537162"/>
          </a:xfrm>
          <a:prstGeom prst="rect">
            <a:avLst/>
          </a:prstGeom>
          <a:solidFill>
            <a:schemeClr val="accent4">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Response Handler</a:t>
            </a:r>
          </a:p>
        </p:txBody>
      </p:sp>
      <p:sp>
        <p:nvSpPr>
          <p:cNvPr id="14" name="Rectangle 13"/>
          <p:cNvSpPr/>
          <p:nvPr/>
        </p:nvSpPr>
        <p:spPr>
          <a:xfrm>
            <a:off x="3813314" y="2570297"/>
            <a:ext cx="924339" cy="3204336"/>
          </a:xfrm>
          <a:prstGeom prst="rect">
            <a:avLst/>
          </a:prstGeom>
          <a:solidFill>
            <a:schemeClr val="accent5">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HTTP Service</a:t>
            </a:r>
          </a:p>
        </p:txBody>
      </p:sp>
      <p:sp>
        <p:nvSpPr>
          <p:cNvPr id="15" name="Rectangle 14"/>
          <p:cNvSpPr/>
          <p:nvPr/>
        </p:nvSpPr>
        <p:spPr>
          <a:xfrm>
            <a:off x="7245625" y="2570300"/>
            <a:ext cx="692426" cy="3204335"/>
          </a:xfrm>
          <a:prstGeom prst="rect">
            <a:avLst/>
          </a:prstGeom>
          <a:solidFill>
            <a:schemeClr val="accent5">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API Layer</a:t>
            </a:r>
          </a:p>
        </p:txBody>
      </p:sp>
      <p:sp>
        <p:nvSpPr>
          <p:cNvPr id="16" name="Rectangle 15"/>
          <p:cNvSpPr/>
          <p:nvPr/>
        </p:nvSpPr>
        <p:spPr>
          <a:xfrm>
            <a:off x="7938052" y="2570300"/>
            <a:ext cx="1169504" cy="3204335"/>
          </a:xfrm>
          <a:prstGeom prst="rect">
            <a:avLst/>
          </a:prstGeom>
          <a:solidFill>
            <a:schemeClr val="accent3">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Object Mapping Layer</a:t>
            </a:r>
          </a:p>
        </p:txBody>
      </p:sp>
      <p:sp>
        <p:nvSpPr>
          <p:cNvPr id="17" name="Rectangle 16"/>
          <p:cNvSpPr/>
          <p:nvPr/>
        </p:nvSpPr>
        <p:spPr>
          <a:xfrm>
            <a:off x="9107557" y="2570299"/>
            <a:ext cx="1142998" cy="3204335"/>
          </a:xfrm>
          <a:prstGeom prst="rect">
            <a:avLst/>
          </a:prstGeom>
          <a:solidFill>
            <a:schemeClr val="accent2">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Database Access Layer</a:t>
            </a:r>
          </a:p>
        </p:txBody>
      </p:sp>
      <p:sp>
        <p:nvSpPr>
          <p:cNvPr id="19" name="Rectangle 18"/>
          <p:cNvSpPr/>
          <p:nvPr/>
        </p:nvSpPr>
        <p:spPr>
          <a:xfrm>
            <a:off x="10250555" y="2570299"/>
            <a:ext cx="1103245" cy="3204336"/>
          </a:xfrm>
          <a:prstGeom prst="rect">
            <a:avLst/>
          </a:prstGeom>
          <a:solidFill>
            <a:schemeClr val="accent1">
              <a:lumMod val="60000"/>
              <a:lumOff val="4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Database</a:t>
            </a:r>
          </a:p>
        </p:txBody>
      </p:sp>
      <p:sp>
        <p:nvSpPr>
          <p:cNvPr id="20" name="Rectangle 19"/>
          <p:cNvSpPr/>
          <p:nvPr/>
        </p:nvSpPr>
        <p:spPr>
          <a:xfrm>
            <a:off x="838200" y="2103155"/>
            <a:ext cx="3899453" cy="46714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Client Application</a:t>
            </a:r>
          </a:p>
        </p:txBody>
      </p:sp>
      <p:sp>
        <p:nvSpPr>
          <p:cNvPr id="21" name="Rectangle 20"/>
          <p:cNvSpPr/>
          <p:nvPr/>
        </p:nvSpPr>
        <p:spPr>
          <a:xfrm>
            <a:off x="7245625" y="2103157"/>
            <a:ext cx="4108175" cy="467140"/>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Server Application</a:t>
            </a:r>
          </a:p>
        </p:txBody>
      </p:sp>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9043" y="3984462"/>
            <a:ext cx="1732310" cy="376005"/>
          </a:xfrm>
          <a:prstGeom prst="rect">
            <a:avLst/>
          </a:prstGeom>
        </p:spPr>
      </p:pic>
      <p:sp>
        <p:nvSpPr>
          <p:cNvPr id="2" name="Bent Arrow 1"/>
          <p:cNvSpPr/>
          <p:nvPr/>
        </p:nvSpPr>
        <p:spPr>
          <a:xfrm rot="2499043">
            <a:off x="5252439" y="2592469"/>
            <a:ext cx="1677838" cy="1622827"/>
          </a:xfrm>
          <a:prstGeom prst="bentArrow">
            <a:avLst>
              <a:gd name="adj1" fmla="val 27341"/>
              <a:gd name="adj2" fmla="val 29096"/>
              <a:gd name="adj3" fmla="val 25000"/>
              <a:gd name="adj4" fmla="val 75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8" name="Bent Arrow 17"/>
          <p:cNvSpPr/>
          <p:nvPr/>
        </p:nvSpPr>
        <p:spPr>
          <a:xfrm rot="13127068">
            <a:off x="5055654" y="4194636"/>
            <a:ext cx="1677838" cy="1622827"/>
          </a:xfrm>
          <a:prstGeom prst="bentArrow">
            <a:avLst>
              <a:gd name="adj1" fmla="val 27341"/>
              <a:gd name="adj2" fmla="val 29096"/>
              <a:gd name="adj3" fmla="val 25000"/>
              <a:gd name="adj4" fmla="val 75000"/>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26622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BrAPI?</a:t>
            </a:r>
          </a:p>
        </p:txBody>
      </p:sp>
      <p:sp>
        <p:nvSpPr>
          <p:cNvPr id="3" name="Content Placeholder 2"/>
          <p:cNvSpPr>
            <a:spLocks noGrp="1"/>
          </p:cNvSpPr>
          <p:nvPr>
            <p:ph idx="1"/>
          </p:nvPr>
        </p:nvSpPr>
        <p:spPr>
          <a:xfrm>
            <a:off x="838201" y="1825627"/>
            <a:ext cx="10702413" cy="4351339"/>
          </a:xfrm>
        </p:spPr>
        <p:txBody>
          <a:bodyPr/>
          <a:lstStyle/>
          <a:p>
            <a:pPr marL="0" indent="0">
              <a:buNone/>
            </a:pPr>
            <a:r>
              <a:rPr lang="en-US" sz="3200" dirty="0"/>
              <a:t>BrAPI </a:t>
            </a:r>
            <a:r>
              <a:rPr lang="en-US" sz="3200" dirty="0">
                <a:solidFill>
                  <a:schemeClr val="tx1"/>
                </a:solidFill>
              </a:rPr>
              <a:t>is a …</a:t>
            </a:r>
          </a:p>
          <a:p>
            <a:pPr marL="0" indent="0">
              <a:buNone/>
            </a:pPr>
            <a:r>
              <a:rPr lang="en-US" sz="3200" dirty="0">
                <a:solidFill>
                  <a:schemeClr val="tx1">
                    <a:lumMod val="50000"/>
                    <a:lumOff val="50000"/>
                  </a:schemeClr>
                </a:solidFill>
              </a:rPr>
              <a:t>Standardized</a:t>
            </a:r>
            <a:r>
              <a:rPr lang="en-US" sz="3200" dirty="0">
                <a:solidFill>
                  <a:schemeClr val="tx1"/>
                </a:solidFill>
              </a:rPr>
              <a:t> </a:t>
            </a:r>
          </a:p>
          <a:p>
            <a:pPr marL="0" indent="0">
              <a:buNone/>
            </a:pPr>
            <a:r>
              <a:rPr lang="en-US" sz="3200" dirty="0">
                <a:solidFill>
                  <a:schemeClr val="accent5">
                    <a:lumMod val="75000"/>
                  </a:schemeClr>
                </a:solidFill>
              </a:rPr>
              <a:t>RESTful</a:t>
            </a:r>
            <a:r>
              <a:rPr lang="en-US" sz="3200" dirty="0"/>
              <a:t> </a:t>
            </a:r>
          </a:p>
          <a:p>
            <a:pPr marL="0" indent="0">
              <a:buNone/>
            </a:pPr>
            <a:r>
              <a:rPr lang="en-US" sz="3200" dirty="0">
                <a:solidFill>
                  <a:srgbClr val="FF0000"/>
                </a:solidFill>
              </a:rPr>
              <a:t>Web Service</a:t>
            </a:r>
            <a:r>
              <a:rPr lang="en-US" sz="3200" dirty="0"/>
              <a:t> </a:t>
            </a:r>
          </a:p>
          <a:p>
            <a:pPr marL="0" indent="0">
              <a:buNone/>
            </a:pPr>
            <a:r>
              <a:rPr lang="en-US" sz="3200" dirty="0">
                <a:solidFill>
                  <a:srgbClr val="FFC000"/>
                </a:solidFill>
              </a:rPr>
              <a:t>API</a:t>
            </a:r>
            <a:r>
              <a:rPr lang="en-US" sz="3200" dirty="0"/>
              <a:t> </a:t>
            </a:r>
          </a:p>
          <a:p>
            <a:pPr marL="0" indent="0">
              <a:buNone/>
            </a:pPr>
            <a:r>
              <a:rPr lang="en-US" sz="3200" dirty="0">
                <a:solidFill>
                  <a:srgbClr val="891921"/>
                </a:solidFill>
              </a:rPr>
              <a:t>Specification </a:t>
            </a:r>
          </a:p>
          <a:p>
            <a:pPr marL="0" indent="0">
              <a:buNone/>
            </a:pPr>
            <a:r>
              <a:rPr lang="en-US" sz="3200" dirty="0">
                <a:solidFill>
                  <a:schemeClr val="tx1"/>
                </a:solidFill>
              </a:rPr>
              <a:t>…for communicating plant breeding data</a:t>
            </a:r>
            <a:endParaRPr lang="en-US" sz="3200" dirty="0">
              <a:solidFill>
                <a:srgbClr val="891921"/>
              </a:solidFill>
            </a:endParaRPr>
          </a:p>
          <a:p>
            <a:pPr marL="0" indent="0">
              <a:buNone/>
            </a:pPr>
            <a:endParaRPr lang="en-US" dirty="0"/>
          </a:p>
        </p:txBody>
      </p:sp>
    </p:spTree>
    <p:extLst>
      <p:ext uri="{BB962C8B-B14F-4D97-AF65-F5344CB8AC3E}">
        <p14:creationId xmlns:p14="http://schemas.microsoft.com/office/powerpoint/2010/main" val="1509284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URLs</a:t>
            </a:r>
          </a:p>
        </p:txBody>
      </p:sp>
      <p:sp>
        <p:nvSpPr>
          <p:cNvPr id="3" name="Content Placeholder 2"/>
          <p:cNvSpPr>
            <a:spLocks noGrp="1"/>
          </p:cNvSpPr>
          <p:nvPr>
            <p:ph idx="1"/>
          </p:nvPr>
        </p:nvSpPr>
        <p:spPr/>
        <p:txBody>
          <a:bodyPr/>
          <a:lstStyle/>
          <a:p>
            <a:pPr marL="0" indent="0">
              <a:buNone/>
            </a:pPr>
            <a:r>
              <a:rPr lang="en-US" dirty="0"/>
              <a:t>GET, POST, PUT</a:t>
            </a:r>
          </a:p>
          <a:p>
            <a:pPr marL="0" indent="0">
              <a:buNone/>
            </a:pPr>
            <a:r>
              <a:rPr lang="en-US" dirty="0"/>
              <a:t>https://</a:t>
            </a:r>
            <a:r>
              <a:rPr lang="en-US" b="1" dirty="0"/>
              <a:t>&lt;specific host path&gt;</a:t>
            </a:r>
            <a:r>
              <a:rPr lang="en-US" dirty="0"/>
              <a:t>/brapi/v2/</a:t>
            </a:r>
            <a:r>
              <a:rPr lang="en-US" b="1" dirty="0"/>
              <a:t>&lt;brapi standard endpoint&gt;</a:t>
            </a:r>
          </a:p>
          <a:p>
            <a:pPr marL="0" indent="0">
              <a:buNone/>
            </a:pPr>
            <a:endParaRPr lang="en-US" b="1" dirty="0"/>
          </a:p>
          <a:p>
            <a:pPr marL="0" indent="0">
              <a:buNone/>
            </a:pPr>
            <a:endParaRPr lang="en-US" b="1" dirty="0"/>
          </a:p>
          <a:p>
            <a:pPr marL="0" indent="0">
              <a:buNone/>
            </a:pPr>
            <a:r>
              <a:rPr lang="en-US" dirty="0"/>
              <a:t>Examples:</a:t>
            </a:r>
          </a:p>
          <a:p>
            <a:pPr marL="0" indent="0">
              <a:lnSpc>
                <a:spcPct val="100000"/>
              </a:lnSpc>
              <a:spcBef>
                <a:spcPts val="0"/>
              </a:spcBef>
              <a:buNone/>
            </a:pPr>
            <a:r>
              <a:rPr lang="en-US" sz="1600" dirty="0">
                <a:latin typeface="Lucida Console" panose="020B0609040504020204" pitchFamily="49" charset="0"/>
              </a:rPr>
              <a:t>GET  https://example.org/path/morepath/</a:t>
            </a:r>
            <a:r>
              <a:rPr lang="en-US" sz="1600" b="1" u="sng" dirty="0">
                <a:latin typeface="Lucida Console" panose="020B0609040504020204" pitchFamily="49" charset="0"/>
              </a:rPr>
              <a:t>brapi/v2</a:t>
            </a:r>
            <a:r>
              <a:rPr lang="en-US" sz="1600" dirty="0">
                <a:latin typeface="Lucida Console" panose="020B0609040504020204" pitchFamily="49" charset="0"/>
              </a:rPr>
              <a:t>/studies/3d39af43</a:t>
            </a:r>
          </a:p>
          <a:p>
            <a:pPr marL="0" indent="0">
              <a:lnSpc>
                <a:spcPct val="100000"/>
              </a:lnSpc>
              <a:spcBef>
                <a:spcPts val="0"/>
              </a:spcBef>
              <a:buNone/>
            </a:pPr>
            <a:r>
              <a:rPr lang="en-US" sz="1600" dirty="0">
                <a:latin typeface="Lucida Console" panose="020B0609040504020204" pitchFamily="49" charset="0"/>
              </a:rPr>
              <a:t>GET  https://example.org/</a:t>
            </a:r>
            <a:r>
              <a:rPr lang="en-US" sz="1600" b="1" u="sng" dirty="0">
                <a:latin typeface="Lucida Console" panose="020B0609040504020204" pitchFamily="49" charset="0"/>
              </a:rPr>
              <a:t>brapi/v2</a:t>
            </a:r>
            <a:r>
              <a:rPr lang="en-US" sz="1600" dirty="0">
                <a:latin typeface="Lucida Console" panose="020B0609040504020204" pitchFamily="49" charset="0"/>
              </a:rPr>
              <a:t>/studies?germplasmDbId=2d30af45&amp;active=true</a:t>
            </a:r>
          </a:p>
          <a:p>
            <a:pPr marL="0" indent="0">
              <a:lnSpc>
                <a:spcPct val="100000"/>
              </a:lnSpc>
              <a:spcBef>
                <a:spcPts val="0"/>
              </a:spcBef>
              <a:buNone/>
            </a:pPr>
            <a:r>
              <a:rPr lang="en-US" sz="1600" dirty="0">
                <a:latin typeface="Lucida Console" panose="020B0609040504020204" pitchFamily="49" charset="0"/>
              </a:rPr>
              <a:t>POST https://otherexample.org/path/morepath/</a:t>
            </a:r>
            <a:r>
              <a:rPr lang="en-US" sz="1600" b="1" u="sng" dirty="0">
                <a:latin typeface="Lucida Console" panose="020B0609040504020204" pitchFamily="49" charset="0"/>
              </a:rPr>
              <a:t>brapi/v2</a:t>
            </a:r>
            <a:r>
              <a:rPr lang="en-US" sz="1600" dirty="0">
                <a:latin typeface="Lucida Console" panose="020B0609040504020204" pitchFamily="49" charset="0"/>
              </a:rPr>
              <a:t>/studies </a:t>
            </a:r>
          </a:p>
          <a:p>
            <a:pPr marL="0" indent="0">
              <a:lnSpc>
                <a:spcPct val="100000"/>
              </a:lnSpc>
              <a:spcBef>
                <a:spcPts val="0"/>
              </a:spcBef>
              <a:buNone/>
            </a:pPr>
            <a:r>
              <a:rPr lang="en-US" sz="1600" dirty="0">
                <a:latin typeface="Lucida Console" panose="020B0609040504020204" pitchFamily="49" charset="0"/>
              </a:rPr>
              <a:t>PUT  https://otherexample.org/</a:t>
            </a:r>
            <a:r>
              <a:rPr lang="en-US" sz="1600" b="1" u="sng" dirty="0">
                <a:latin typeface="Lucida Console" panose="020B0609040504020204" pitchFamily="49" charset="0"/>
              </a:rPr>
              <a:t>brapi/v2</a:t>
            </a:r>
            <a:r>
              <a:rPr lang="en-US" sz="1600" dirty="0">
                <a:latin typeface="Lucida Console" panose="020B0609040504020204" pitchFamily="49" charset="0"/>
              </a:rPr>
              <a:t>/studies/7b3a6f48</a:t>
            </a:r>
          </a:p>
          <a:p>
            <a:pPr marL="0" indent="0">
              <a:lnSpc>
                <a:spcPct val="100000"/>
              </a:lnSpc>
              <a:spcBef>
                <a:spcPts val="0"/>
              </a:spcBef>
              <a:buNone/>
            </a:pPr>
            <a:endParaRPr lang="en-US" sz="2000" dirty="0"/>
          </a:p>
          <a:p>
            <a:pPr marL="0" indent="0">
              <a:buNone/>
            </a:pPr>
            <a:endParaRPr lang="en-US" sz="2000" dirty="0"/>
          </a:p>
          <a:p>
            <a:pPr marL="0" indent="0">
              <a:buNone/>
            </a:pPr>
            <a:endParaRPr lang="en-US" sz="2000" dirty="0"/>
          </a:p>
          <a:p>
            <a:pPr marL="0" indent="0">
              <a:buNone/>
            </a:pPr>
            <a:endParaRPr lang="en-US" sz="2000" dirty="0"/>
          </a:p>
        </p:txBody>
      </p:sp>
    </p:spTree>
    <p:extLst>
      <p:ext uri="{BB962C8B-B14F-4D97-AF65-F5344CB8AC3E}">
        <p14:creationId xmlns:p14="http://schemas.microsoft.com/office/powerpoint/2010/main" val="33810623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BrAPI Endpoints</a:t>
            </a:r>
          </a:p>
        </p:txBody>
      </p:sp>
      <p:sp>
        <p:nvSpPr>
          <p:cNvPr id="3" name="Content Placeholder 2"/>
          <p:cNvSpPr>
            <a:spLocks noGrp="1"/>
          </p:cNvSpPr>
          <p:nvPr>
            <p:ph idx="1"/>
          </p:nvPr>
        </p:nvSpPr>
        <p:spPr>
          <a:xfrm>
            <a:off x="838200" y="1825625"/>
            <a:ext cx="10744200" cy="4351338"/>
          </a:xfrm>
        </p:spPr>
        <p:txBody>
          <a:bodyPr>
            <a:normAutofit/>
          </a:bodyPr>
          <a:lstStyle/>
          <a:p>
            <a:pPr marL="0" indent="0">
              <a:lnSpc>
                <a:spcPct val="100000"/>
              </a:lnSpc>
              <a:spcBef>
                <a:spcPts val="0"/>
              </a:spcBef>
              <a:buNone/>
            </a:pPr>
            <a:r>
              <a:rPr lang="en-US" dirty="0"/>
              <a:t>Retrieve a Single Object by </a:t>
            </a:r>
            <a:r>
              <a:rPr lang="en-US" dirty="0" err="1"/>
              <a:t>DbId</a:t>
            </a:r>
            <a:r>
              <a:rPr lang="en-US" dirty="0"/>
              <a:t> or a Filtered List</a:t>
            </a:r>
          </a:p>
          <a:p>
            <a:pPr marL="0" indent="0">
              <a:lnSpc>
                <a:spcPct val="100000"/>
              </a:lnSpc>
              <a:spcBef>
                <a:spcPts val="0"/>
              </a:spcBef>
              <a:buNone/>
            </a:pPr>
            <a:r>
              <a:rPr lang="en-US" dirty="0"/>
              <a:t>	</a:t>
            </a:r>
            <a:r>
              <a:rPr lang="en-US" sz="2000" dirty="0"/>
              <a:t>GET  https://example.org/brapi/v2/studies/3d39af43</a:t>
            </a:r>
          </a:p>
          <a:p>
            <a:pPr marL="0" indent="0">
              <a:lnSpc>
                <a:spcPct val="100000"/>
              </a:lnSpc>
              <a:spcBef>
                <a:spcPts val="0"/>
              </a:spcBef>
              <a:buNone/>
            </a:pPr>
            <a:r>
              <a:rPr lang="en-US" sz="2000" dirty="0"/>
              <a:t>	GET  https://example.org/brapi/v2/studies?germplasmDbId=2d30af45&amp;active=true</a:t>
            </a:r>
          </a:p>
          <a:p>
            <a:pPr marL="0" indent="0">
              <a:lnSpc>
                <a:spcPct val="100000"/>
              </a:lnSpc>
              <a:spcBef>
                <a:spcPts val="1200"/>
              </a:spcBef>
              <a:buNone/>
            </a:pPr>
            <a:r>
              <a:rPr lang="en-US" dirty="0"/>
              <a:t>Search with Complex Parameters</a:t>
            </a:r>
          </a:p>
          <a:p>
            <a:pPr marL="0" indent="0">
              <a:lnSpc>
                <a:spcPct val="100000"/>
              </a:lnSpc>
              <a:spcBef>
                <a:spcPts val="0"/>
              </a:spcBef>
              <a:buNone/>
            </a:pPr>
            <a:r>
              <a:rPr lang="en-US" sz="2000" dirty="0"/>
              <a:t>	POST  https://example.org/brapi/v2/search/studies  {Search Request JSON}</a:t>
            </a:r>
          </a:p>
          <a:p>
            <a:pPr marL="0" indent="0">
              <a:lnSpc>
                <a:spcPct val="100000"/>
              </a:lnSpc>
              <a:spcBef>
                <a:spcPts val="0"/>
              </a:spcBef>
              <a:buNone/>
            </a:pPr>
            <a:r>
              <a:rPr lang="en-US" sz="2000" dirty="0"/>
              <a:t>	GET  https://example.org/brapi/v2/search/studies/5a00af65</a:t>
            </a:r>
          </a:p>
          <a:p>
            <a:pPr marL="0" indent="0">
              <a:lnSpc>
                <a:spcPct val="100000"/>
              </a:lnSpc>
              <a:spcBef>
                <a:spcPts val="1200"/>
              </a:spcBef>
              <a:buNone/>
            </a:pPr>
            <a:r>
              <a:rPr lang="en-US" dirty="0"/>
              <a:t>Add New Objects</a:t>
            </a:r>
          </a:p>
          <a:p>
            <a:pPr marL="0" indent="0">
              <a:lnSpc>
                <a:spcPct val="100000"/>
              </a:lnSpc>
              <a:spcBef>
                <a:spcPts val="0"/>
              </a:spcBef>
              <a:buNone/>
            </a:pPr>
            <a:r>
              <a:rPr lang="en-US" sz="2000" dirty="0"/>
              <a:t>	POST  https://example.org/brapi/v2/studies {Entity List Request JSON}</a:t>
            </a:r>
          </a:p>
          <a:p>
            <a:pPr marL="0" indent="0">
              <a:lnSpc>
                <a:spcPct val="100000"/>
              </a:lnSpc>
              <a:spcBef>
                <a:spcPts val="1200"/>
              </a:spcBef>
              <a:buNone/>
            </a:pPr>
            <a:r>
              <a:rPr lang="en-US" dirty="0"/>
              <a:t>Update Existing Object</a:t>
            </a:r>
          </a:p>
          <a:p>
            <a:pPr marL="0" indent="0">
              <a:lnSpc>
                <a:spcPct val="100000"/>
              </a:lnSpc>
              <a:spcBef>
                <a:spcPts val="0"/>
              </a:spcBef>
              <a:buNone/>
            </a:pPr>
            <a:r>
              <a:rPr lang="en-US" sz="2000" dirty="0"/>
              <a:t>	PUT  https://example.org/brapi/v2/studies/7b3a6f48 {Single Entity Request JSON}</a:t>
            </a:r>
          </a:p>
        </p:txBody>
      </p:sp>
    </p:spTree>
    <p:extLst>
      <p:ext uri="{BB962C8B-B14F-4D97-AF65-F5344CB8AC3E}">
        <p14:creationId xmlns:p14="http://schemas.microsoft.com/office/powerpoint/2010/main" val="37266618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 Request</a:t>
            </a:r>
          </a:p>
        </p:txBody>
      </p:sp>
      <p:sp>
        <p:nvSpPr>
          <p:cNvPr id="4" name="Content Placeholder 3"/>
          <p:cNvSpPr>
            <a:spLocks noGrp="1"/>
          </p:cNvSpPr>
          <p:nvPr>
            <p:ph sz="half" idx="1"/>
          </p:nvPr>
        </p:nvSpPr>
        <p:spPr/>
        <p:txBody>
          <a:bodyPr>
            <a:noAutofit/>
          </a:bodyPr>
          <a:lstStyle/>
          <a:p>
            <a:pPr>
              <a:lnSpc>
                <a:spcPct val="120000"/>
              </a:lnSpc>
            </a:pPr>
            <a:r>
              <a:rPr lang="en-US" sz="1600" b="1" dirty="0"/>
              <a:t>Single Entity</a:t>
            </a:r>
            <a:r>
              <a:rPr lang="en-US" sz="1600" dirty="0"/>
              <a:t> </a:t>
            </a:r>
            <a:r>
              <a:rPr lang="en-US" sz="1600" b="1" dirty="0"/>
              <a:t>Request</a:t>
            </a:r>
            <a:br>
              <a:rPr lang="en-US" sz="1600" dirty="0"/>
            </a:br>
            <a:r>
              <a:rPr lang="en-US" sz="1600" dirty="0"/>
              <a:t>Generally used when updating a single entity using a PUT request</a:t>
            </a:r>
          </a:p>
          <a:p>
            <a:pPr>
              <a:lnSpc>
                <a:spcPct val="120000"/>
              </a:lnSpc>
            </a:pPr>
            <a:r>
              <a:rPr lang="en-US" sz="1600" b="1" dirty="0"/>
              <a:t>Entity List Request</a:t>
            </a:r>
            <a:br>
              <a:rPr lang="en-US" sz="1600" b="1" dirty="0"/>
            </a:br>
            <a:r>
              <a:rPr lang="en-US" sz="1600" dirty="0"/>
              <a:t>Used when creating multiple entities using a POST request. </a:t>
            </a:r>
            <a:r>
              <a:rPr lang="en-US" sz="1600" dirty="0" err="1"/>
              <a:t>DbIds</a:t>
            </a:r>
            <a:r>
              <a:rPr lang="en-US" sz="1600" dirty="0"/>
              <a:t> are not sent when creating new entities.</a:t>
            </a:r>
          </a:p>
          <a:p>
            <a:pPr>
              <a:lnSpc>
                <a:spcPct val="120000"/>
              </a:lnSpc>
            </a:pPr>
            <a:r>
              <a:rPr lang="en-US" sz="1600" b="1" dirty="0"/>
              <a:t>Search Request</a:t>
            </a:r>
            <a:br>
              <a:rPr lang="en-US" sz="1600" b="1" dirty="0"/>
            </a:br>
            <a:r>
              <a:rPr lang="en-US" sz="1600" dirty="0"/>
              <a:t>Used when using a complex search endpoint </a:t>
            </a:r>
          </a:p>
        </p:txBody>
      </p:sp>
      <p:sp>
        <p:nvSpPr>
          <p:cNvPr id="5" name="Content Placeholder 4"/>
          <p:cNvSpPr>
            <a:spLocks noGrp="1"/>
          </p:cNvSpPr>
          <p:nvPr>
            <p:ph sz="half" idx="2"/>
          </p:nvPr>
        </p:nvSpPr>
        <p:spPr>
          <a:xfrm>
            <a:off x="6338881" y="1825625"/>
            <a:ext cx="2791691" cy="1901343"/>
          </a:xfrm>
          <a:solidFill>
            <a:schemeClr val="bg1">
              <a:lumMod val="85000"/>
            </a:schemeClr>
          </a:solidFill>
          <a:ln>
            <a:solidFill>
              <a:schemeClr val="tx1"/>
            </a:solidFill>
          </a:ln>
        </p:spPr>
        <p:txBody>
          <a:bodyPr>
            <a:noAutofit/>
          </a:bodyPr>
          <a:lstStyle/>
          <a:p>
            <a:pPr marL="0" indent="0">
              <a:lnSpc>
                <a:spcPct val="120000"/>
              </a:lnSpc>
              <a:spcBef>
                <a:spcPts val="0"/>
              </a:spcBef>
              <a:buNone/>
            </a:pPr>
            <a:r>
              <a:rPr lang="en-US" sz="1000" dirty="0">
                <a:solidFill>
                  <a:schemeClr val="tx1"/>
                </a:solidFill>
                <a:latin typeface="Consolas" panose="020B0609020204030204" pitchFamily="49" charset="0"/>
              </a:rPr>
              <a:t>Single Entity Request</a:t>
            </a:r>
          </a:p>
          <a:p>
            <a:pPr marL="0" indent="0">
              <a:lnSpc>
                <a:spcPct val="120000"/>
              </a:lnSpc>
              <a:spcBef>
                <a:spcPts val="0"/>
              </a:spcBef>
              <a:buNone/>
            </a:pPr>
            <a:r>
              <a:rPr lang="en-US" sz="1000" dirty="0">
                <a:solidFill>
                  <a:schemeClr val="tx1"/>
                </a:solidFill>
                <a:latin typeface="Consolas" panose="020B0609020204030204" pitchFamily="49" charset="0"/>
              </a:rPr>
              <a:t>{</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“Description”,</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"foo", "bar", "</a:t>
            </a:r>
            <a:r>
              <a:rPr lang="en-US" sz="1000" dirty="0" err="1">
                <a:solidFill>
                  <a:schemeClr val="tx1"/>
                </a:solidFill>
                <a:latin typeface="Consolas" panose="020B0609020204030204" pitchFamily="49" charset="0"/>
              </a:rPr>
              <a:t>baz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a:t>
            </a:r>
          </a:p>
        </p:txBody>
      </p:sp>
      <p:sp>
        <p:nvSpPr>
          <p:cNvPr id="10" name="Content Placeholder 4"/>
          <p:cNvSpPr txBox="1">
            <a:spLocks/>
          </p:cNvSpPr>
          <p:nvPr/>
        </p:nvSpPr>
        <p:spPr>
          <a:xfrm>
            <a:off x="9130572" y="1825625"/>
            <a:ext cx="2791691" cy="4351338"/>
          </a:xfrm>
          <a:prstGeom prst="rect">
            <a:avLst/>
          </a:prstGeom>
          <a:solidFill>
            <a:schemeClr val="bg1">
              <a:lumMod val="85000"/>
            </a:schemeClr>
          </a:solidFill>
          <a:ln>
            <a:solidFill>
              <a:schemeClr val="tx1"/>
            </a:solidFill>
          </a:ln>
        </p:spPr>
        <p:txBody>
          <a:bodyPr vert="horz" lIns="91440" tIns="45720" rIns="91440" bIns="45720" rtlCol="0">
            <a:noAutofit/>
          </a:bodyPr>
          <a:lstStyle>
            <a:lvl1pPr marL="228594" indent="-228594" algn="l" defTabSz="914377" rtl="0" eaLnBrk="1" latinLnBrk="0" hangingPunct="1">
              <a:lnSpc>
                <a:spcPct val="90000"/>
              </a:lnSpc>
              <a:spcBef>
                <a:spcPts val="1000"/>
              </a:spcBef>
              <a:buClr>
                <a:schemeClr val="accent1">
                  <a:lumMod val="75000"/>
                </a:schemeClr>
              </a:buClr>
              <a:buFont typeface="Arial" panose="020B0604020202020204" pitchFamily="34" charset="0"/>
              <a:buChar char="•"/>
              <a:defRPr sz="2800" kern="1200">
                <a:solidFill>
                  <a:schemeClr val="accent1">
                    <a:lumMod val="50000"/>
                  </a:schemeClr>
                </a:solidFill>
                <a:latin typeface="+mn-lt"/>
                <a:ea typeface="+mn-ea"/>
                <a:cs typeface="+mn-cs"/>
              </a:defRPr>
            </a:lvl1pPr>
            <a:lvl2pPr marL="685783"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400" kern="1200">
                <a:solidFill>
                  <a:schemeClr val="accent1">
                    <a:lumMod val="50000"/>
                  </a:schemeClr>
                </a:solidFill>
                <a:latin typeface="+mn-lt"/>
                <a:ea typeface="+mn-ea"/>
                <a:cs typeface="+mn-cs"/>
              </a:defRPr>
            </a:lvl2pPr>
            <a:lvl3pPr marL="1142971"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000" kern="1200">
                <a:solidFill>
                  <a:schemeClr val="accent1">
                    <a:lumMod val="50000"/>
                  </a:schemeClr>
                </a:solidFill>
                <a:latin typeface="+mn-lt"/>
                <a:ea typeface="+mn-ea"/>
                <a:cs typeface="+mn-cs"/>
              </a:defRPr>
            </a:lvl3pPr>
            <a:lvl4pPr marL="1600160"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4pPr>
            <a:lvl5pPr marL="2057349"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1000" dirty="0">
                <a:solidFill>
                  <a:schemeClr val="tx1"/>
                </a:solidFill>
                <a:latin typeface="Consolas" panose="020B0609020204030204" pitchFamily="49" charset="0"/>
              </a:rPr>
              <a:t>Entity List Request</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 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Desc</a:t>
            </a:r>
            <a:r>
              <a:rPr lang="en-US" sz="1000" dirty="0">
                <a:solidFill>
                  <a:schemeClr val="tx1"/>
                </a:solidFill>
                <a:latin typeface="Consolas" panose="020B0609020204030204" pitchFamily="49" charset="0"/>
              </a:rPr>
              <a:t> 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"foo", "bar", "</a:t>
            </a:r>
            <a:r>
              <a:rPr lang="en-US" sz="1000" dirty="0" err="1">
                <a:solidFill>
                  <a:schemeClr val="tx1"/>
                </a:solidFill>
                <a:latin typeface="Consolas" panose="020B0609020204030204" pitchFamily="49" charset="0"/>
              </a:rPr>
              <a:t>baz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Desc</a:t>
            </a:r>
            <a:r>
              <a:rPr lang="en-US" sz="1000" dirty="0">
                <a:solidFill>
                  <a:schemeClr val="tx1"/>
                </a:solidFill>
                <a:latin typeface="Consolas" panose="020B0609020204030204" pitchFamily="49" charset="0"/>
              </a:rPr>
              <a:t>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“boo", “far", “</a:t>
            </a:r>
            <a:r>
              <a:rPr lang="en-US" sz="1000" dirty="0" err="1">
                <a:solidFill>
                  <a:schemeClr val="tx1"/>
                </a:solidFill>
                <a:latin typeface="Consolas" panose="020B0609020204030204" pitchFamily="49" charset="0"/>
              </a:rPr>
              <a:t>faz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a:t>
            </a:r>
          </a:p>
          <a:p>
            <a:pPr marL="0" indent="0">
              <a:lnSpc>
                <a:spcPct val="120000"/>
              </a:lnSpc>
              <a:spcBef>
                <a:spcPts val="0"/>
              </a:spcBef>
              <a:buFont typeface="Arial" panose="020B0604020202020204" pitchFamily="34" charset="0"/>
              <a:buNone/>
            </a:pPr>
            <a:endParaRPr lang="en-US" sz="1000" dirty="0">
              <a:solidFill>
                <a:schemeClr val="tx1"/>
              </a:solidFill>
              <a:latin typeface="Consolas" panose="020B0609020204030204" pitchFamily="49" charset="0"/>
            </a:endParaRPr>
          </a:p>
        </p:txBody>
      </p:sp>
      <p:sp>
        <p:nvSpPr>
          <p:cNvPr id="6" name="Content Placeholder 4"/>
          <p:cNvSpPr txBox="1">
            <a:spLocks/>
          </p:cNvSpPr>
          <p:nvPr/>
        </p:nvSpPr>
        <p:spPr>
          <a:xfrm>
            <a:off x="6338880" y="3726968"/>
            <a:ext cx="2791691" cy="2449995"/>
          </a:xfrm>
          <a:prstGeom prst="rect">
            <a:avLst/>
          </a:prstGeom>
          <a:solidFill>
            <a:schemeClr val="bg1">
              <a:lumMod val="85000"/>
            </a:schemeClr>
          </a:solidFill>
          <a:ln>
            <a:solidFill>
              <a:schemeClr val="tx1"/>
            </a:solidFill>
          </a:ln>
        </p:spPr>
        <p:txBody>
          <a:bodyPr vert="horz" lIns="91440" tIns="45720" rIns="91440" bIns="45720" rtlCol="0">
            <a:noAutofit/>
          </a:bodyPr>
          <a:lstStyle>
            <a:lvl1pPr marL="228594" indent="-228594" algn="l" defTabSz="914377" rtl="0" eaLnBrk="1" latinLnBrk="0" hangingPunct="1">
              <a:lnSpc>
                <a:spcPct val="90000"/>
              </a:lnSpc>
              <a:spcBef>
                <a:spcPts val="1000"/>
              </a:spcBef>
              <a:buClr>
                <a:schemeClr val="accent1">
                  <a:lumMod val="75000"/>
                </a:schemeClr>
              </a:buClr>
              <a:buFont typeface="Arial" panose="020B0604020202020204" pitchFamily="34" charset="0"/>
              <a:buChar char="•"/>
              <a:defRPr sz="2800" kern="1200">
                <a:solidFill>
                  <a:schemeClr val="accent1">
                    <a:lumMod val="50000"/>
                  </a:schemeClr>
                </a:solidFill>
                <a:latin typeface="+mn-lt"/>
                <a:ea typeface="+mn-ea"/>
                <a:cs typeface="+mn-cs"/>
              </a:defRPr>
            </a:lvl1pPr>
            <a:lvl2pPr marL="685783"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400" kern="1200">
                <a:solidFill>
                  <a:schemeClr val="accent1">
                    <a:lumMod val="50000"/>
                  </a:schemeClr>
                </a:solidFill>
                <a:latin typeface="+mn-lt"/>
                <a:ea typeface="+mn-ea"/>
                <a:cs typeface="+mn-cs"/>
              </a:defRPr>
            </a:lvl2pPr>
            <a:lvl3pPr marL="1142971"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000" kern="1200">
                <a:solidFill>
                  <a:schemeClr val="accent1">
                    <a:lumMod val="50000"/>
                  </a:schemeClr>
                </a:solidFill>
                <a:latin typeface="+mn-lt"/>
                <a:ea typeface="+mn-ea"/>
                <a:cs typeface="+mn-cs"/>
              </a:defRPr>
            </a:lvl3pPr>
            <a:lvl4pPr marL="1600160"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4pPr>
            <a:lvl5pPr marL="2057349"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Search Request</a:t>
            </a:r>
          </a:p>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entityDbIds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"foo", "bar", "</a:t>
            </a:r>
            <a:r>
              <a:rPr lang="en-US" sz="1000" dirty="0" err="1">
                <a:solidFill>
                  <a:schemeClr val="tx1"/>
                </a:solidFill>
                <a:latin typeface="Consolas" panose="020B0609020204030204" pitchFamily="49" charset="0"/>
              </a:rPr>
              <a:t>baz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relatedEntityDbIds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"for", "</a:t>
            </a:r>
            <a:r>
              <a:rPr lang="en-US" sz="1000" dirty="0" err="1">
                <a:solidFill>
                  <a:schemeClr val="tx1"/>
                </a:solidFill>
                <a:latin typeface="Consolas" panose="020B0609020204030204" pitchFamily="49" charset="0"/>
              </a:rPr>
              <a:t>bao</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faz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dateRangeStart</a:t>
            </a:r>
            <a:r>
              <a:rPr lang="en-US" sz="1000" dirty="0">
                <a:solidFill>
                  <a:schemeClr val="tx1"/>
                </a:solidFill>
                <a:latin typeface="Consolas" panose="020B0609020204030204" pitchFamily="49" charset="0"/>
              </a:rPr>
              <a:t>": “2020-01-01”,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dateRangeEnd</a:t>
            </a:r>
            <a:r>
              <a:rPr lang="en-US" sz="1000" dirty="0">
                <a:solidFill>
                  <a:schemeClr val="tx1"/>
                </a:solidFill>
                <a:latin typeface="Consolas" panose="020B0609020204030204" pitchFamily="49" charset="0"/>
              </a:rPr>
              <a:t>": “2020-12-12”,</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a:t>
            </a:r>
          </a:p>
        </p:txBody>
      </p:sp>
    </p:spTree>
    <p:extLst>
      <p:ext uri="{BB962C8B-B14F-4D97-AF65-F5344CB8AC3E}">
        <p14:creationId xmlns:p14="http://schemas.microsoft.com/office/powerpoint/2010/main" val="27628326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 Response</a:t>
            </a:r>
          </a:p>
        </p:txBody>
      </p:sp>
      <p:sp>
        <p:nvSpPr>
          <p:cNvPr id="4" name="Content Placeholder 3"/>
          <p:cNvSpPr>
            <a:spLocks noGrp="1"/>
          </p:cNvSpPr>
          <p:nvPr>
            <p:ph sz="half" idx="1"/>
          </p:nvPr>
        </p:nvSpPr>
        <p:spPr/>
        <p:txBody>
          <a:bodyPr>
            <a:normAutofit fontScale="92500" lnSpcReduction="20000"/>
          </a:bodyPr>
          <a:lstStyle/>
          <a:p>
            <a:pPr marL="0" indent="0">
              <a:buNone/>
            </a:pPr>
            <a:r>
              <a:rPr lang="en-US" dirty="0"/>
              <a:t>Every BrAPI JSON response object has 2 keys</a:t>
            </a:r>
          </a:p>
          <a:p>
            <a:pPr marL="0" indent="0">
              <a:buNone/>
            </a:pPr>
            <a:endParaRPr lang="en-US" dirty="0"/>
          </a:p>
          <a:p>
            <a:r>
              <a:rPr lang="en-US" dirty="0"/>
              <a:t>“metadata” key contains information about the call</a:t>
            </a:r>
          </a:p>
          <a:p>
            <a:r>
              <a:rPr lang="en-US" dirty="0"/>
              <a:t>“result” contains the business data requested by the caller</a:t>
            </a:r>
          </a:p>
        </p:txBody>
      </p:sp>
      <p:sp>
        <p:nvSpPr>
          <p:cNvPr id="5" name="Content Placeholder 4"/>
          <p:cNvSpPr>
            <a:spLocks noGrp="1"/>
          </p:cNvSpPr>
          <p:nvPr>
            <p:ph sz="half" idx="2"/>
          </p:nvPr>
        </p:nvSpPr>
        <p:spPr>
          <a:xfrm>
            <a:off x="6964218" y="1825625"/>
            <a:ext cx="4389582" cy="4351338"/>
          </a:xfrm>
          <a:solidFill>
            <a:schemeClr val="bg1">
              <a:lumMod val="85000"/>
            </a:schemeClr>
          </a:solidFill>
          <a:ln>
            <a:solidFill>
              <a:schemeClr val="tx1"/>
            </a:solidFill>
          </a:ln>
        </p:spPr>
        <p:txBody>
          <a:bodyPr>
            <a:normAutofit fontScale="92500" lnSpcReduction="20000"/>
          </a:bodyPr>
          <a:lstStyle/>
          <a:p>
            <a:pPr marL="0" indent="0">
              <a:buNone/>
            </a:pPr>
            <a:r>
              <a:rPr lang="en-US" dirty="0">
                <a:solidFill>
                  <a:schemeClr val="tx1"/>
                </a:solidFill>
                <a:latin typeface="Consolas" panose="020B0609020204030204" pitchFamily="49" charset="0"/>
              </a:rPr>
              <a:t>{</a:t>
            </a:r>
          </a:p>
          <a:p>
            <a:pPr marL="0" indent="0">
              <a:buNone/>
            </a:pPr>
            <a:r>
              <a:rPr lang="en-US" dirty="0">
                <a:solidFill>
                  <a:schemeClr val="tx1"/>
                </a:solidFill>
                <a:latin typeface="Consolas" panose="020B0609020204030204" pitchFamily="49" charset="0"/>
              </a:rPr>
              <a:t>  “</a:t>
            </a:r>
            <a:r>
              <a:rPr lang="en-US" b="1" dirty="0">
                <a:solidFill>
                  <a:schemeClr val="tx1"/>
                </a:solidFill>
                <a:latin typeface="Consolas" panose="020B0609020204030204" pitchFamily="49" charset="0"/>
              </a:rPr>
              <a:t>metadata</a:t>
            </a: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    “pagination” : {}</a:t>
            </a:r>
          </a:p>
          <a:p>
            <a:pPr marL="0" indent="0">
              <a:buNone/>
            </a:pP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  “</a:t>
            </a:r>
            <a:r>
              <a:rPr lang="en-US" b="1" dirty="0">
                <a:solidFill>
                  <a:schemeClr val="tx1"/>
                </a:solidFill>
                <a:latin typeface="Consolas" panose="020B0609020204030204" pitchFamily="49" charset="0"/>
              </a:rPr>
              <a:t>result</a:t>
            </a: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    “data”: []</a:t>
            </a:r>
          </a:p>
          <a:p>
            <a:pPr marL="0" indent="0">
              <a:buNone/>
            </a:pP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  }</a:t>
            </a:r>
          </a:p>
          <a:p>
            <a:pPr marL="0" indent="0">
              <a:buNone/>
            </a:pPr>
            <a:r>
              <a:rPr lang="en-US" dirty="0">
                <a:solidFill>
                  <a:schemeClr val="tx1"/>
                </a:solidFill>
                <a:latin typeface="Consolas" panose="020B0609020204030204" pitchFamily="49" charset="0"/>
              </a:rPr>
              <a:t>}</a:t>
            </a:r>
          </a:p>
        </p:txBody>
      </p:sp>
    </p:spTree>
    <p:extLst>
      <p:ext uri="{BB962C8B-B14F-4D97-AF65-F5344CB8AC3E}">
        <p14:creationId xmlns:p14="http://schemas.microsoft.com/office/powerpoint/2010/main" val="14072842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 Response - Metadata</a:t>
            </a:r>
          </a:p>
        </p:txBody>
      </p:sp>
      <p:sp>
        <p:nvSpPr>
          <p:cNvPr id="4" name="Content Placeholder 3"/>
          <p:cNvSpPr>
            <a:spLocks noGrp="1"/>
          </p:cNvSpPr>
          <p:nvPr>
            <p:ph sz="half" idx="1"/>
          </p:nvPr>
        </p:nvSpPr>
        <p:spPr/>
        <p:txBody>
          <a:bodyPr>
            <a:normAutofit fontScale="47500" lnSpcReduction="20000"/>
          </a:bodyPr>
          <a:lstStyle/>
          <a:p>
            <a:pPr>
              <a:lnSpc>
                <a:spcPct val="120000"/>
              </a:lnSpc>
            </a:pPr>
            <a:r>
              <a:rPr lang="en-US" dirty="0"/>
              <a:t>“pagination”</a:t>
            </a:r>
            <a:br>
              <a:rPr lang="en-US" dirty="0"/>
            </a:br>
            <a:r>
              <a:rPr lang="en-US" dirty="0"/>
              <a:t>When the data returned contains a large list, it is often necessary to paginate that list and only retrieve a subset (aka a page). The Pagination object contains meta information about the current paging status, and how many total records and pages are available.</a:t>
            </a:r>
          </a:p>
          <a:p>
            <a:pPr>
              <a:lnSpc>
                <a:spcPct val="120000"/>
              </a:lnSpc>
            </a:pPr>
            <a:r>
              <a:rPr lang="en-US" dirty="0"/>
              <a:t>“status”</a:t>
            </a:r>
            <a:br>
              <a:rPr lang="en-US" dirty="0"/>
            </a:br>
            <a:r>
              <a:rPr lang="en-US" dirty="0"/>
              <a:t>The status key contains an array of Status objects. This allows the server to provide human readable messages which explain what has happened during a particular request. </a:t>
            </a:r>
          </a:p>
        </p:txBody>
      </p:sp>
      <p:sp>
        <p:nvSpPr>
          <p:cNvPr id="5" name="Content Placeholder 4"/>
          <p:cNvSpPr>
            <a:spLocks noGrp="1"/>
          </p:cNvSpPr>
          <p:nvPr>
            <p:ph sz="half" idx="2"/>
          </p:nvPr>
        </p:nvSpPr>
        <p:spPr>
          <a:xfrm>
            <a:off x="6964218" y="1825625"/>
            <a:ext cx="4612320" cy="4351338"/>
          </a:xfrm>
          <a:solidFill>
            <a:schemeClr val="bg1">
              <a:lumMod val="85000"/>
            </a:schemeClr>
          </a:solidFill>
          <a:ln>
            <a:solidFill>
              <a:schemeClr val="tx1"/>
            </a:solidFill>
          </a:ln>
        </p:spPr>
        <p:txBody>
          <a:bodyPr>
            <a:normAutofit fontScale="47500" lnSpcReduction="20000"/>
          </a:bodyPr>
          <a:lstStyle/>
          <a:p>
            <a:pPr marL="0" indent="0">
              <a:lnSpc>
                <a:spcPct val="120000"/>
              </a:lnSpc>
              <a:spcBef>
                <a:spcPts val="0"/>
              </a:spcBef>
              <a:buNone/>
            </a:pPr>
            <a:r>
              <a:rPr lang="en-US" dirty="0">
                <a:solidFill>
                  <a:schemeClr val="tx1"/>
                </a:solidFill>
                <a:latin typeface="Consolas" panose="020B0609020204030204" pitchFamily="49" charset="0"/>
              </a:rPr>
              <a:t>"metadata": {</a:t>
            </a:r>
          </a:p>
          <a:p>
            <a:pPr marL="0" indent="0">
              <a:lnSpc>
                <a:spcPct val="120000"/>
              </a:lnSpc>
              <a:spcBef>
                <a:spcPts val="0"/>
              </a:spcBef>
              <a:buNone/>
            </a:pPr>
            <a:r>
              <a:rPr lang="en-US" dirty="0">
                <a:solidFill>
                  <a:schemeClr val="tx1"/>
                </a:solidFill>
                <a:latin typeface="Consolas" panose="020B0609020204030204" pitchFamily="49" charset="0"/>
              </a:rPr>
              <a:t>  "pagination" : {</a:t>
            </a:r>
          </a:p>
          <a:p>
            <a:pPr marL="0" indent="0">
              <a:lnSpc>
                <a:spcPct val="120000"/>
              </a:lnSpc>
              <a:spcBef>
                <a:spcPts val="0"/>
              </a:spcBef>
              <a:buNone/>
            </a:pPr>
            <a:r>
              <a:rPr lang="en-US" dirty="0">
                <a:solidFill>
                  <a:schemeClr val="tx1"/>
                </a:solidFill>
                <a:latin typeface="Consolas" panose="020B0609020204030204" pitchFamily="49" charset="0"/>
              </a:rPr>
              <a:t>    "</a:t>
            </a:r>
            <a:r>
              <a:rPr lang="en-US" dirty="0" err="1">
                <a:solidFill>
                  <a:schemeClr val="tx1"/>
                </a:solidFill>
                <a:latin typeface="Consolas" panose="020B0609020204030204" pitchFamily="49" charset="0"/>
              </a:rPr>
              <a:t>totalCount</a:t>
            </a:r>
            <a:r>
              <a:rPr lang="en-US" dirty="0">
                <a:solidFill>
                  <a:schemeClr val="tx1"/>
                </a:solidFill>
                <a:latin typeface="Consolas" panose="020B0609020204030204" pitchFamily="49" charset="0"/>
              </a:rPr>
              <a:t>" : 1234,</a:t>
            </a:r>
          </a:p>
          <a:p>
            <a:pPr marL="0" indent="0">
              <a:lnSpc>
                <a:spcPct val="120000"/>
              </a:lnSpc>
              <a:spcBef>
                <a:spcPts val="0"/>
              </a:spcBef>
              <a:buNone/>
            </a:pPr>
            <a:r>
              <a:rPr lang="en-US" dirty="0">
                <a:solidFill>
                  <a:schemeClr val="tx1"/>
                </a:solidFill>
                <a:latin typeface="Consolas" panose="020B0609020204030204" pitchFamily="49" charset="0"/>
              </a:rPr>
              <a:t>    "</a:t>
            </a:r>
            <a:r>
              <a:rPr lang="en-US" dirty="0" err="1">
                <a:solidFill>
                  <a:schemeClr val="tx1"/>
                </a:solidFill>
                <a:latin typeface="Consolas" panose="020B0609020204030204" pitchFamily="49" charset="0"/>
              </a:rPr>
              <a:t>pageSize</a:t>
            </a:r>
            <a:r>
              <a:rPr lang="en-US" dirty="0">
                <a:solidFill>
                  <a:schemeClr val="tx1"/>
                </a:solidFill>
                <a:latin typeface="Consolas" panose="020B0609020204030204" pitchFamily="49" charset="0"/>
              </a:rPr>
              <a:t>" : 200,</a:t>
            </a:r>
          </a:p>
          <a:p>
            <a:pPr marL="0" indent="0">
              <a:lnSpc>
                <a:spcPct val="120000"/>
              </a:lnSpc>
              <a:spcBef>
                <a:spcPts val="0"/>
              </a:spcBef>
              <a:buNone/>
            </a:pPr>
            <a:r>
              <a:rPr lang="en-US" dirty="0">
                <a:solidFill>
                  <a:schemeClr val="tx1"/>
                </a:solidFill>
                <a:latin typeface="Consolas" panose="020B0609020204030204" pitchFamily="49" charset="0"/>
              </a:rPr>
              <a:t>    "</a:t>
            </a:r>
            <a:r>
              <a:rPr lang="en-US" dirty="0" err="1">
                <a:solidFill>
                  <a:schemeClr val="tx1"/>
                </a:solidFill>
                <a:latin typeface="Consolas" panose="020B0609020204030204" pitchFamily="49" charset="0"/>
              </a:rPr>
              <a:t>totalPages</a:t>
            </a:r>
            <a:r>
              <a:rPr lang="en-US" dirty="0">
                <a:solidFill>
                  <a:schemeClr val="tx1"/>
                </a:solidFill>
                <a:latin typeface="Consolas" panose="020B0609020204030204" pitchFamily="49" charset="0"/>
              </a:rPr>
              <a:t>" : 7,</a:t>
            </a:r>
          </a:p>
          <a:p>
            <a:pPr marL="0" indent="0">
              <a:lnSpc>
                <a:spcPct val="120000"/>
              </a:lnSpc>
              <a:spcBef>
                <a:spcPts val="0"/>
              </a:spcBef>
              <a:buNone/>
            </a:pPr>
            <a:r>
              <a:rPr lang="en-US" dirty="0">
                <a:solidFill>
                  <a:schemeClr val="tx1"/>
                </a:solidFill>
                <a:latin typeface="Consolas" panose="020B0609020204030204" pitchFamily="49" charset="0"/>
              </a:rPr>
              <a:t>    "</a:t>
            </a:r>
            <a:r>
              <a:rPr lang="en-US" dirty="0" err="1">
                <a:solidFill>
                  <a:schemeClr val="tx1"/>
                </a:solidFill>
                <a:latin typeface="Consolas" panose="020B0609020204030204" pitchFamily="49" charset="0"/>
              </a:rPr>
              <a:t>currentPage</a:t>
            </a:r>
            <a:r>
              <a:rPr lang="en-US" dirty="0">
                <a:solidFill>
                  <a:schemeClr val="tx1"/>
                </a:solidFill>
                <a:latin typeface="Consolas" panose="020B0609020204030204" pitchFamily="49" charset="0"/>
              </a:rPr>
              <a:t>" : 2</a:t>
            </a:r>
          </a:p>
          <a:p>
            <a:pPr marL="0" indent="0">
              <a:lnSpc>
                <a:spcPct val="120000"/>
              </a:lnSpc>
              <a:spcBef>
                <a:spcPts val="0"/>
              </a:spcBef>
              <a:buNone/>
            </a:pPr>
            <a:r>
              <a:rPr lang="en-US" dirty="0">
                <a:solidFill>
                  <a:schemeClr val="tx1"/>
                </a:solidFill>
                <a:latin typeface="Consolas" panose="020B0609020204030204" pitchFamily="49" charset="0"/>
              </a:rPr>
              <a:t>  },</a:t>
            </a:r>
          </a:p>
          <a:p>
            <a:pPr marL="0" indent="0">
              <a:lnSpc>
                <a:spcPct val="120000"/>
              </a:lnSpc>
              <a:spcBef>
                <a:spcPts val="0"/>
              </a:spcBef>
              <a:buNone/>
            </a:pPr>
            <a:r>
              <a:rPr lang="en-US" dirty="0">
                <a:solidFill>
                  <a:schemeClr val="tx1"/>
                </a:solidFill>
                <a:latin typeface="Consolas" panose="020B0609020204030204" pitchFamily="49" charset="0"/>
              </a:rPr>
              <a:t>  "status" : [{ </a:t>
            </a:r>
          </a:p>
          <a:p>
            <a:pPr marL="0" indent="0">
              <a:lnSpc>
                <a:spcPct val="120000"/>
              </a:lnSpc>
              <a:spcBef>
                <a:spcPts val="0"/>
              </a:spcBef>
              <a:buNone/>
            </a:pPr>
            <a:r>
              <a:rPr lang="en-US" dirty="0">
                <a:solidFill>
                  <a:schemeClr val="tx1"/>
                </a:solidFill>
                <a:latin typeface="Consolas" panose="020B0609020204030204" pitchFamily="49" charset="0"/>
              </a:rPr>
              <a:t>    "code" : "Info", </a:t>
            </a:r>
          </a:p>
          <a:p>
            <a:pPr marL="0" indent="0">
              <a:lnSpc>
                <a:spcPct val="120000"/>
              </a:lnSpc>
              <a:spcBef>
                <a:spcPts val="0"/>
              </a:spcBef>
              <a:buNone/>
            </a:pPr>
            <a:r>
              <a:rPr lang="en-US" dirty="0">
                <a:solidFill>
                  <a:schemeClr val="tx1"/>
                </a:solidFill>
                <a:latin typeface="Consolas" panose="020B0609020204030204" pitchFamily="49" charset="0"/>
              </a:rPr>
              <a:t>    "message" : “Request Received"</a:t>
            </a:r>
          </a:p>
          <a:p>
            <a:pPr marL="0" indent="0">
              <a:lnSpc>
                <a:spcPct val="120000"/>
              </a:lnSpc>
              <a:spcBef>
                <a:spcPts val="0"/>
              </a:spcBef>
              <a:buNone/>
            </a:pPr>
            <a:r>
              <a:rPr lang="en-US" dirty="0">
                <a:solidFill>
                  <a:schemeClr val="tx1"/>
                </a:solidFill>
                <a:latin typeface="Consolas" panose="020B0609020204030204" pitchFamily="49" charset="0"/>
              </a:rPr>
              <a:t>  }, { </a:t>
            </a:r>
          </a:p>
          <a:p>
            <a:pPr marL="0" indent="0">
              <a:lnSpc>
                <a:spcPct val="120000"/>
              </a:lnSpc>
              <a:spcBef>
                <a:spcPts val="0"/>
              </a:spcBef>
              <a:buNone/>
            </a:pPr>
            <a:r>
              <a:rPr lang="en-US" dirty="0">
                <a:solidFill>
                  <a:schemeClr val="tx1"/>
                </a:solidFill>
                <a:latin typeface="Consolas" panose="020B0609020204030204" pitchFamily="49" charset="0"/>
              </a:rPr>
              <a:t>    "code" : “Warning", </a:t>
            </a:r>
          </a:p>
          <a:p>
            <a:pPr marL="0" indent="0">
              <a:lnSpc>
                <a:spcPct val="120000"/>
              </a:lnSpc>
              <a:spcBef>
                <a:spcPts val="0"/>
              </a:spcBef>
              <a:buNone/>
            </a:pPr>
            <a:r>
              <a:rPr lang="en-US" dirty="0">
                <a:solidFill>
                  <a:schemeClr val="tx1"/>
                </a:solidFill>
                <a:latin typeface="Consolas" panose="020B0609020204030204" pitchFamily="49" charset="0"/>
              </a:rPr>
              <a:t>    "message" : “Value ‘xyz’ ignored"</a:t>
            </a:r>
          </a:p>
          <a:p>
            <a:pPr marL="0" indent="0">
              <a:lnSpc>
                <a:spcPct val="120000"/>
              </a:lnSpc>
              <a:spcBef>
                <a:spcPts val="0"/>
              </a:spcBef>
              <a:buNone/>
            </a:pPr>
            <a:r>
              <a:rPr lang="en-US" dirty="0">
                <a:solidFill>
                  <a:schemeClr val="tx1"/>
                </a:solidFill>
                <a:latin typeface="Consolas" panose="020B0609020204030204" pitchFamily="49" charset="0"/>
              </a:rPr>
              <a:t>  }, { </a:t>
            </a:r>
          </a:p>
          <a:p>
            <a:pPr marL="0" indent="0">
              <a:lnSpc>
                <a:spcPct val="120000"/>
              </a:lnSpc>
              <a:spcBef>
                <a:spcPts val="0"/>
              </a:spcBef>
              <a:buNone/>
            </a:pPr>
            <a:r>
              <a:rPr lang="en-US" dirty="0">
                <a:solidFill>
                  <a:schemeClr val="tx1"/>
                </a:solidFill>
                <a:latin typeface="Consolas" panose="020B0609020204030204" pitchFamily="49" charset="0"/>
              </a:rPr>
              <a:t>    "code" : “Error", </a:t>
            </a:r>
          </a:p>
          <a:p>
            <a:pPr marL="0" indent="0">
              <a:lnSpc>
                <a:spcPct val="120000"/>
              </a:lnSpc>
              <a:spcBef>
                <a:spcPts val="0"/>
              </a:spcBef>
              <a:buNone/>
            </a:pPr>
            <a:r>
              <a:rPr lang="en-US" dirty="0">
                <a:solidFill>
                  <a:schemeClr val="tx1"/>
                </a:solidFill>
                <a:latin typeface="Consolas" panose="020B0609020204030204" pitchFamily="49" charset="0"/>
              </a:rPr>
              <a:t>    "message" : “Bad Parameter Value"</a:t>
            </a:r>
          </a:p>
          <a:p>
            <a:pPr marL="0" indent="0">
              <a:lnSpc>
                <a:spcPct val="120000"/>
              </a:lnSpc>
              <a:spcBef>
                <a:spcPts val="0"/>
              </a:spcBef>
              <a:buNone/>
            </a:pPr>
            <a:r>
              <a:rPr lang="en-US" dirty="0">
                <a:solidFill>
                  <a:schemeClr val="tx1"/>
                </a:solidFill>
                <a:latin typeface="Consolas" panose="020B0609020204030204" pitchFamily="49" charset="0"/>
              </a:rPr>
              <a:t>  }, </a:t>
            </a:r>
          </a:p>
          <a:p>
            <a:pPr marL="0" indent="0">
              <a:lnSpc>
                <a:spcPct val="120000"/>
              </a:lnSpc>
              <a:spcBef>
                <a:spcPts val="0"/>
              </a:spcBef>
              <a:buNone/>
            </a:pPr>
            <a:r>
              <a:rPr lang="en-US" dirty="0">
                <a:solidFill>
                  <a:schemeClr val="tx1"/>
                </a:solidFill>
                <a:latin typeface="Consolas" panose="020B0609020204030204" pitchFamily="49" charset="0"/>
              </a:rPr>
              <a:t> ]</a:t>
            </a:r>
          </a:p>
          <a:p>
            <a:pPr marL="0" indent="0">
              <a:lnSpc>
                <a:spcPct val="120000"/>
              </a:lnSpc>
              <a:spcBef>
                <a:spcPts val="0"/>
              </a:spcBef>
              <a:buNone/>
            </a:pPr>
            <a:r>
              <a:rPr lang="en-US" dirty="0">
                <a:solidFill>
                  <a:schemeClr val="tx1"/>
                </a:solidFill>
                <a:latin typeface="Consolas" panose="020B0609020204030204" pitchFamily="49" charset="0"/>
              </a:rPr>
              <a:t>} ...</a:t>
            </a:r>
          </a:p>
          <a:p>
            <a:pPr marL="0" indent="0">
              <a:lnSpc>
                <a:spcPct val="120000"/>
              </a:lnSpc>
              <a:spcBef>
                <a:spcPts val="0"/>
              </a:spcBef>
              <a:buNone/>
            </a:pPr>
            <a:endParaRPr lang="en-US" dirty="0">
              <a:solidFill>
                <a:schemeClr val="tx1"/>
              </a:solidFill>
              <a:latin typeface="Consolas" panose="020B0609020204030204" pitchFamily="49" charset="0"/>
            </a:endParaRPr>
          </a:p>
        </p:txBody>
      </p:sp>
    </p:spTree>
    <p:extLst>
      <p:ext uri="{BB962C8B-B14F-4D97-AF65-F5344CB8AC3E}">
        <p14:creationId xmlns:p14="http://schemas.microsoft.com/office/powerpoint/2010/main" val="33736703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Standard Response - Result</a:t>
            </a:r>
          </a:p>
        </p:txBody>
      </p:sp>
      <p:sp>
        <p:nvSpPr>
          <p:cNvPr id="4" name="Content Placeholder 3"/>
          <p:cNvSpPr>
            <a:spLocks noGrp="1"/>
          </p:cNvSpPr>
          <p:nvPr>
            <p:ph sz="half" idx="1"/>
          </p:nvPr>
        </p:nvSpPr>
        <p:spPr>
          <a:xfrm>
            <a:off x="838200" y="1825625"/>
            <a:ext cx="4068029" cy="4351338"/>
          </a:xfrm>
        </p:spPr>
        <p:txBody>
          <a:bodyPr>
            <a:noAutofit/>
          </a:bodyPr>
          <a:lstStyle/>
          <a:p>
            <a:pPr>
              <a:lnSpc>
                <a:spcPct val="120000"/>
              </a:lnSpc>
            </a:pPr>
            <a:r>
              <a:rPr lang="en-US" sz="1600" b="1" dirty="0"/>
              <a:t>Single Entity</a:t>
            </a:r>
            <a:r>
              <a:rPr lang="en-US" sz="1600" dirty="0"/>
              <a:t> </a:t>
            </a:r>
            <a:r>
              <a:rPr lang="en-US" sz="1600" b="1" dirty="0"/>
              <a:t>Response</a:t>
            </a:r>
            <a:br>
              <a:rPr lang="en-US" sz="1600" dirty="0"/>
            </a:br>
            <a:r>
              <a:rPr lang="en-US" sz="1600" dirty="0"/>
              <a:t>In this type of response, the "result" key consists of arbitrary properties , and no "data" key (pagination does not apply).</a:t>
            </a:r>
          </a:p>
          <a:p>
            <a:pPr>
              <a:lnSpc>
                <a:spcPct val="120000"/>
              </a:lnSpc>
            </a:pPr>
            <a:r>
              <a:rPr lang="en-US" sz="1600" b="1" dirty="0"/>
              <a:t>List Response</a:t>
            </a:r>
            <a:br>
              <a:rPr lang="en-US" sz="1600" b="1" dirty="0"/>
            </a:br>
            <a:r>
              <a:rPr lang="en-US" sz="1600" dirty="0"/>
              <a:t>In this type of response, the "result" element only contains the "data" key, which is an arbitrarily long array of objects of the same type. (pagination applies)</a:t>
            </a:r>
          </a:p>
        </p:txBody>
      </p:sp>
      <p:sp>
        <p:nvSpPr>
          <p:cNvPr id="5" name="Content Placeholder 4"/>
          <p:cNvSpPr>
            <a:spLocks noGrp="1"/>
          </p:cNvSpPr>
          <p:nvPr>
            <p:ph sz="half" idx="2"/>
          </p:nvPr>
        </p:nvSpPr>
        <p:spPr>
          <a:xfrm>
            <a:off x="5622555" y="1825625"/>
            <a:ext cx="2791691" cy="4351338"/>
          </a:xfrm>
          <a:solidFill>
            <a:schemeClr val="bg1">
              <a:lumMod val="85000"/>
            </a:schemeClr>
          </a:solidFill>
          <a:ln>
            <a:solidFill>
              <a:schemeClr val="tx1"/>
            </a:solidFill>
          </a:ln>
        </p:spPr>
        <p:txBody>
          <a:bodyPr>
            <a:noAutofit/>
          </a:bodyPr>
          <a:lstStyle/>
          <a:p>
            <a:pPr marL="0" indent="0">
              <a:lnSpc>
                <a:spcPct val="120000"/>
              </a:lnSpc>
              <a:spcBef>
                <a:spcPts val="0"/>
              </a:spcBef>
              <a:buNone/>
            </a:pPr>
            <a:r>
              <a:rPr lang="en-US" sz="1000" dirty="0">
                <a:solidFill>
                  <a:schemeClr val="tx1"/>
                </a:solidFill>
                <a:latin typeface="Consolas" panose="020B0609020204030204" pitchFamily="49" charset="0"/>
              </a:rPr>
              <a:t>Single Entity Response</a:t>
            </a:r>
          </a:p>
          <a:p>
            <a:pPr marL="0" indent="0">
              <a:lnSpc>
                <a:spcPct val="120000"/>
              </a:lnSpc>
              <a:spcBef>
                <a:spcPts val="0"/>
              </a:spcBef>
              <a:buNone/>
            </a:pPr>
            <a:endParaRPr lang="en-US" sz="1000" dirty="0">
              <a:solidFill>
                <a:schemeClr val="tx1"/>
              </a:solidFill>
              <a:latin typeface="Consolas" panose="020B0609020204030204" pitchFamily="49" charset="0"/>
            </a:endParaRPr>
          </a:p>
          <a:p>
            <a:pPr marL="0" indent="0">
              <a:lnSpc>
                <a:spcPct val="120000"/>
              </a:lnSpc>
              <a:spcBef>
                <a:spcPts val="0"/>
              </a:spcBef>
              <a:buNone/>
            </a:pPr>
            <a:r>
              <a:rPr lang="en-US" sz="1000" dirty="0">
                <a:solidFill>
                  <a:schemeClr val="tx1"/>
                </a:solidFill>
                <a:latin typeface="Consolas" panose="020B0609020204030204" pitchFamily="49" charset="0"/>
              </a:rPr>
              <a:t>"metadata" : {</a:t>
            </a:r>
          </a:p>
          <a:p>
            <a:pPr marL="0" indent="0">
              <a:lnSpc>
                <a:spcPct val="120000"/>
              </a:lnSpc>
              <a:spcBef>
                <a:spcPts val="0"/>
              </a:spcBef>
              <a:buNone/>
            </a:pPr>
            <a:r>
              <a:rPr lang="en-US" sz="1000" dirty="0">
                <a:solidFill>
                  <a:schemeClr val="tx1"/>
                </a:solidFill>
                <a:latin typeface="Consolas" panose="020B0609020204030204" pitchFamily="49" charset="0"/>
              </a:rPr>
              <a:t>  "pagination" : null</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a:t>
            </a:r>
          </a:p>
          <a:p>
            <a:pPr marL="0" indent="0">
              <a:lnSpc>
                <a:spcPct val="120000"/>
              </a:lnSpc>
              <a:spcBef>
                <a:spcPts val="0"/>
              </a:spcBef>
              <a:buNone/>
            </a:pPr>
            <a:r>
              <a:rPr lang="en-US" sz="1000" dirty="0">
                <a:solidFill>
                  <a:schemeClr val="tx1"/>
                </a:solidFill>
                <a:latin typeface="Consolas" panose="020B0609020204030204" pitchFamily="49" charset="0"/>
              </a:rPr>
              <a:t>"result" :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entityDbId</a:t>
            </a:r>
            <a:r>
              <a:rPr lang="en-US" sz="1000" dirty="0">
                <a:solidFill>
                  <a:schemeClr val="tx1"/>
                </a:solidFill>
                <a:latin typeface="Consolas" panose="020B0609020204030204" pitchFamily="49" charset="0"/>
              </a:rPr>
              <a:t>": “Unique Identifier",</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“Description”,</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 </a:t>
            </a:r>
          </a:p>
          <a:p>
            <a:pPr marL="0" indent="0">
              <a:lnSpc>
                <a:spcPct val="120000"/>
              </a:lnSpc>
              <a:spcBef>
                <a:spcPts val="0"/>
              </a:spcBef>
              <a:buNone/>
            </a:pPr>
            <a:r>
              <a:rPr lang="en-US" sz="1000" dirty="0">
                <a:solidFill>
                  <a:schemeClr val="tx1"/>
                </a:solidFill>
                <a:latin typeface="Consolas" panose="020B0609020204030204" pitchFamily="49" charset="0"/>
              </a:rPr>
              <a:t>    "foo", "bar", "</a:t>
            </a:r>
            <a:r>
              <a:rPr lang="en-US" sz="1000" dirty="0" err="1">
                <a:solidFill>
                  <a:schemeClr val="tx1"/>
                </a:solidFill>
                <a:latin typeface="Consolas" panose="020B0609020204030204" pitchFamily="49" charset="0"/>
              </a:rPr>
              <a:t>baz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a:t>
            </a:r>
          </a:p>
        </p:txBody>
      </p:sp>
      <p:sp>
        <p:nvSpPr>
          <p:cNvPr id="10" name="Content Placeholder 4"/>
          <p:cNvSpPr txBox="1">
            <a:spLocks/>
          </p:cNvSpPr>
          <p:nvPr/>
        </p:nvSpPr>
        <p:spPr>
          <a:xfrm>
            <a:off x="8414246" y="605396"/>
            <a:ext cx="3508017" cy="5571567"/>
          </a:xfrm>
          <a:prstGeom prst="rect">
            <a:avLst/>
          </a:prstGeom>
          <a:solidFill>
            <a:schemeClr val="bg1">
              <a:lumMod val="85000"/>
            </a:schemeClr>
          </a:solidFill>
          <a:ln>
            <a:solidFill>
              <a:schemeClr val="tx1"/>
            </a:solidFill>
          </a:ln>
        </p:spPr>
        <p:txBody>
          <a:bodyPr vert="horz" lIns="91440" tIns="45720" rIns="91440" bIns="45720" rtlCol="0">
            <a:noAutofit/>
          </a:bodyPr>
          <a:lstStyle>
            <a:lvl1pPr marL="228594" indent="-228594" algn="l" defTabSz="914377" rtl="0" eaLnBrk="1" latinLnBrk="0" hangingPunct="1">
              <a:lnSpc>
                <a:spcPct val="90000"/>
              </a:lnSpc>
              <a:spcBef>
                <a:spcPts val="1000"/>
              </a:spcBef>
              <a:buClr>
                <a:schemeClr val="accent1">
                  <a:lumMod val="75000"/>
                </a:schemeClr>
              </a:buClr>
              <a:buFont typeface="Arial" panose="020B0604020202020204" pitchFamily="34" charset="0"/>
              <a:buChar char="•"/>
              <a:defRPr sz="2800" kern="1200">
                <a:solidFill>
                  <a:schemeClr val="accent1">
                    <a:lumMod val="50000"/>
                  </a:schemeClr>
                </a:solidFill>
                <a:latin typeface="+mn-lt"/>
                <a:ea typeface="+mn-ea"/>
                <a:cs typeface="+mn-cs"/>
              </a:defRPr>
            </a:lvl1pPr>
            <a:lvl2pPr marL="685783"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400" kern="1200">
                <a:solidFill>
                  <a:schemeClr val="accent1">
                    <a:lumMod val="50000"/>
                  </a:schemeClr>
                </a:solidFill>
                <a:latin typeface="+mn-lt"/>
                <a:ea typeface="+mn-ea"/>
                <a:cs typeface="+mn-cs"/>
              </a:defRPr>
            </a:lvl2pPr>
            <a:lvl3pPr marL="1142971"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2000" kern="1200">
                <a:solidFill>
                  <a:schemeClr val="accent1">
                    <a:lumMod val="50000"/>
                  </a:schemeClr>
                </a:solidFill>
                <a:latin typeface="+mn-lt"/>
                <a:ea typeface="+mn-ea"/>
                <a:cs typeface="+mn-cs"/>
              </a:defRPr>
            </a:lvl3pPr>
            <a:lvl4pPr marL="1600160"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4pPr>
            <a:lvl5pPr marL="2057349" indent="-228594" algn="l" defTabSz="914377" rtl="0" eaLnBrk="1" latinLnBrk="0" hangingPunct="1">
              <a:lnSpc>
                <a:spcPct val="90000"/>
              </a:lnSpc>
              <a:spcBef>
                <a:spcPts val="500"/>
              </a:spcBef>
              <a:buClr>
                <a:schemeClr val="accent1">
                  <a:lumMod val="75000"/>
                </a:schemeClr>
              </a:buClr>
              <a:buFont typeface="Arial" panose="020B0604020202020204" pitchFamily="34" charset="0"/>
              <a:buChar char="•"/>
              <a:defRPr sz="1800" kern="1200">
                <a:solidFill>
                  <a:schemeClr val="accent1">
                    <a:lumMod val="50000"/>
                  </a:schemeClr>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1000" dirty="0">
                <a:solidFill>
                  <a:schemeClr val="tx1"/>
                </a:solidFill>
                <a:latin typeface="Consolas" panose="020B0609020204030204" pitchFamily="49" charset="0"/>
              </a:rPr>
              <a:t>List Response</a:t>
            </a:r>
          </a:p>
          <a:p>
            <a:pPr marL="0" indent="0">
              <a:lnSpc>
                <a:spcPct val="120000"/>
              </a:lnSpc>
              <a:spcBef>
                <a:spcPts val="0"/>
              </a:spcBef>
              <a:buNone/>
            </a:pPr>
            <a:endParaRPr lang="en-US" sz="1000" dirty="0">
              <a:solidFill>
                <a:schemeClr val="tx1"/>
              </a:solidFill>
              <a:latin typeface="Consolas" panose="020B0609020204030204" pitchFamily="49" charset="0"/>
            </a:endParaRPr>
          </a:p>
          <a:p>
            <a:pPr marL="0" indent="0">
              <a:lnSpc>
                <a:spcPct val="120000"/>
              </a:lnSpc>
              <a:spcBef>
                <a:spcPts val="0"/>
              </a:spcBef>
              <a:buNone/>
            </a:pPr>
            <a:r>
              <a:rPr lang="en-US" sz="1000" dirty="0">
                <a:solidFill>
                  <a:schemeClr val="tx1"/>
                </a:solidFill>
                <a:latin typeface="Consolas" panose="020B0609020204030204" pitchFamily="49" charset="0"/>
              </a:rPr>
              <a:t>"metadata" : {</a:t>
            </a:r>
          </a:p>
          <a:p>
            <a:pPr marL="0" indent="0">
              <a:lnSpc>
                <a:spcPct val="120000"/>
              </a:lnSpc>
              <a:spcBef>
                <a:spcPts val="0"/>
              </a:spcBef>
              <a:buNone/>
            </a:pPr>
            <a:r>
              <a:rPr lang="en-US" sz="1000" dirty="0">
                <a:solidFill>
                  <a:schemeClr val="tx1"/>
                </a:solidFill>
                <a:latin typeface="Consolas" panose="020B0609020204030204" pitchFamily="49" charset="0"/>
              </a:rPr>
              <a:t>  "pagination" : {</a:t>
            </a:r>
          </a:p>
          <a:p>
            <a:pPr marL="0" indent="0">
              <a:lnSpc>
                <a:spcPct val="120000"/>
              </a:lnSpc>
              <a:spcBef>
                <a:spcPts val="0"/>
              </a:spcBef>
              <a:buNone/>
            </a:pPr>
            <a:r>
              <a:rPr lang="en-US" sz="1000" dirty="0">
                <a:solidFill>
                  <a:schemeClr val="tx1"/>
                </a:solidFill>
                <a:latin typeface="Consolas" panose="020B0609020204030204" pitchFamily="49" charset="0"/>
              </a:rPr>
              <a:t>    "page" : 1,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pageSize</a:t>
            </a:r>
            <a:r>
              <a:rPr lang="en-US" sz="1000" dirty="0">
                <a:solidFill>
                  <a:schemeClr val="tx1"/>
                </a:solidFill>
                <a:latin typeface="Consolas" panose="020B0609020204030204" pitchFamily="49" charset="0"/>
              </a:rPr>
              <a:t>" :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totalCount</a:t>
            </a:r>
            <a:r>
              <a:rPr lang="en-US" sz="1000" dirty="0">
                <a:solidFill>
                  <a:schemeClr val="tx1"/>
                </a:solidFill>
                <a:latin typeface="Consolas" panose="020B0609020204030204" pitchFamily="49" charset="0"/>
              </a:rPr>
              <a:t>" : 4,</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totalPages</a:t>
            </a:r>
            <a:r>
              <a:rPr lang="en-US" sz="1000" dirty="0">
                <a:solidFill>
                  <a:schemeClr val="tx1"/>
                </a:solidFill>
                <a:latin typeface="Consolas" panose="020B0609020204030204" pitchFamily="49" charset="0"/>
              </a:rPr>
              <a:t>" : 2,</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a:t>
            </a:r>
          </a:p>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"result" : {</a:t>
            </a:r>
          </a:p>
          <a:p>
            <a:pPr marL="0" indent="0">
              <a:lnSpc>
                <a:spcPct val="120000"/>
              </a:lnSpc>
              <a:spcBef>
                <a:spcPts val="0"/>
              </a:spcBef>
              <a:buNone/>
            </a:pPr>
            <a:r>
              <a:rPr lang="en-US" sz="1000" dirty="0">
                <a:solidFill>
                  <a:schemeClr val="tx1"/>
                </a:solidFill>
                <a:latin typeface="Consolas" panose="020B0609020204030204" pitchFamily="49" charset="0"/>
              </a:rPr>
              <a:t>  "data" : [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entityDbId</a:t>
            </a:r>
            <a:r>
              <a:rPr lang="en-US" sz="1000" dirty="0">
                <a:solidFill>
                  <a:schemeClr val="tx1"/>
                </a:solidFill>
                <a:latin typeface="Consolas" panose="020B0609020204030204" pitchFamily="49" charset="0"/>
              </a:rPr>
              <a:t>": “Unique Identifier 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 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Desc</a:t>
            </a:r>
            <a:r>
              <a:rPr lang="en-US" sz="1000" dirty="0">
                <a:solidFill>
                  <a:schemeClr val="tx1"/>
                </a:solidFill>
                <a:latin typeface="Consolas" panose="020B0609020204030204" pitchFamily="49" charset="0"/>
              </a:rPr>
              <a:t> 1”,</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["foo", "bar", "</a:t>
            </a:r>
            <a:r>
              <a:rPr lang="en-US" sz="1000" dirty="0" err="1">
                <a:solidFill>
                  <a:schemeClr val="tx1"/>
                </a:solidFill>
                <a:latin typeface="Consolas" panose="020B0609020204030204" pitchFamily="49" charset="0"/>
              </a:rPr>
              <a:t>baz</a:t>
            </a: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entityDbId</a:t>
            </a:r>
            <a:r>
              <a:rPr lang="en-US" sz="1000" dirty="0">
                <a:solidFill>
                  <a:schemeClr val="tx1"/>
                </a:solidFill>
                <a:latin typeface="Consolas" panose="020B0609020204030204" pitchFamily="49" charset="0"/>
              </a:rPr>
              <a:t>": “Unique Identifier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entityName</a:t>
            </a:r>
            <a:r>
              <a:rPr lang="en-US" sz="1000" dirty="0">
                <a:solidFill>
                  <a:schemeClr val="tx1"/>
                </a:solidFill>
                <a:latin typeface="Consolas" panose="020B0609020204030204" pitchFamily="49" charset="0"/>
              </a:rPr>
              <a:t>": “Readable Name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entityDescription</a:t>
            </a: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Desc</a:t>
            </a:r>
            <a:r>
              <a:rPr lang="en-US" sz="1000" dirty="0">
                <a:solidFill>
                  <a:schemeClr val="tx1"/>
                </a:solidFill>
                <a:latin typeface="Consolas" panose="020B0609020204030204" pitchFamily="49" charset="0"/>
              </a:rPr>
              <a:t> 2”,</a:t>
            </a:r>
          </a:p>
          <a:p>
            <a:pPr marL="0" indent="0">
              <a:lnSpc>
                <a:spcPct val="120000"/>
              </a:lnSpc>
              <a:spcBef>
                <a:spcPts val="0"/>
              </a:spcBef>
              <a:buNone/>
            </a:pPr>
            <a:r>
              <a:rPr lang="en-US" sz="1000" dirty="0">
                <a:solidFill>
                  <a:schemeClr val="tx1"/>
                </a:solidFill>
                <a:latin typeface="Consolas" panose="020B0609020204030204" pitchFamily="49" charset="0"/>
              </a:rPr>
              <a:t>      “</a:t>
            </a:r>
            <a:r>
              <a:rPr lang="en-US" sz="1000" dirty="0" err="1">
                <a:solidFill>
                  <a:schemeClr val="tx1"/>
                </a:solidFill>
                <a:latin typeface="Consolas" panose="020B0609020204030204" pitchFamily="49" charset="0"/>
              </a:rPr>
              <a:t>listOfDetails</a:t>
            </a:r>
            <a:r>
              <a:rPr lang="en-US" sz="1000" dirty="0">
                <a:solidFill>
                  <a:schemeClr val="tx1"/>
                </a:solidFill>
                <a:latin typeface="Consolas" panose="020B0609020204030204" pitchFamily="49" charset="0"/>
              </a:rPr>
              <a:t>": [“boo", “far", “</a:t>
            </a:r>
            <a:r>
              <a:rPr lang="en-US" sz="1000" dirty="0" err="1">
                <a:solidFill>
                  <a:schemeClr val="tx1"/>
                </a:solidFill>
                <a:latin typeface="Consolas" panose="020B0609020204030204" pitchFamily="49" charset="0"/>
              </a:rPr>
              <a:t>faz</a:t>
            </a:r>
            <a:r>
              <a:rPr lang="en-US" sz="1000" dirty="0">
                <a:solidFill>
                  <a:schemeClr val="tx1"/>
                </a:solidFill>
                <a:latin typeface="Consolas" panose="020B0609020204030204" pitchFamily="49" charset="0"/>
              </a:rPr>
              <a:t>"]</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None/>
            </a:pPr>
            <a:r>
              <a:rPr lang="en-US" sz="1000" dirty="0">
                <a:solidFill>
                  <a:schemeClr val="tx1"/>
                </a:solidFill>
                <a:latin typeface="Consolas" panose="020B0609020204030204" pitchFamily="49" charset="0"/>
              </a:rPr>
              <a:t>  ]</a:t>
            </a:r>
          </a:p>
          <a:p>
            <a:pPr marL="0" indent="0">
              <a:lnSpc>
                <a:spcPct val="120000"/>
              </a:lnSpc>
              <a:spcBef>
                <a:spcPts val="0"/>
              </a:spcBef>
              <a:buFont typeface="Arial" panose="020B0604020202020204" pitchFamily="34" charset="0"/>
              <a:buNone/>
            </a:pPr>
            <a:r>
              <a:rPr lang="en-US" sz="1000" dirty="0">
                <a:solidFill>
                  <a:schemeClr val="tx1"/>
                </a:solidFill>
                <a:latin typeface="Consolas" panose="020B0609020204030204" pitchFamily="49" charset="0"/>
              </a:rPr>
              <a:t>}</a:t>
            </a:r>
          </a:p>
        </p:txBody>
      </p:sp>
    </p:spTree>
    <p:extLst>
      <p:ext uri="{BB962C8B-B14F-4D97-AF65-F5344CB8AC3E}">
        <p14:creationId xmlns:p14="http://schemas.microsoft.com/office/powerpoint/2010/main" val="31826955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Resources</a:t>
            </a:r>
          </a:p>
        </p:txBody>
      </p:sp>
      <p:sp>
        <p:nvSpPr>
          <p:cNvPr id="6" name="Content Placeholder 5"/>
          <p:cNvSpPr>
            <a:spLocks noGrp="1"/>
          </p:cNvSpPr>
          <p:nvPr>
            <p:ph idx="1"/>
          </p:nvPr>
        </p:nvSpPr>
        <p:spPr>
          <a:xfrm>
            <a:off x="838200" y="1595470"/>
            <a:ext cx="10515600" cy="4581493"/>
          </a:xfrm>
        </p:spPr>
        <p:txBody>
          <a:bodyPr>
            <a:noAutofit/>
          </a:bodyPr>
          <a:lstStyle/>
          <a:p>
            <a:pPr marL="0" indent="0">
              <a:buNone/>
            </a:pPr>
            <a:r>
              <a:rPr lang="en-US" sz="2400" dirty="0"/>
              <a:t>BrAPI Specification</a:t>
            </a:r>
          </a:p>
          <a:p>
            <a:pPr marL="457189" lvl="1" indent="0">
              <a:buNone/>
            </a:pPr>
            <a:r>
              <a:rPr lang="en-US" sz="1600" dirty="0">
                <a:hlinkClick r:id="rId2"/>
              </a:rPr>
              <a:t>https://brapi.org/specification</a:t>
            </a:r>
            <a:endParaRPr lang="en-US" sz="1600" dirty="0"/>
          </a:p>
          <a:p>
            <a:pPr marL="0" indent="0">
              <a:buNone/>
            </a:pPr>
            <a:r>
              <a:rPr lang="en-US" sz="2400" dirty="0"/>
              <a:t>GitHub</a:t>
            </a:r>
            <a:endParaRPr lang="en-US" sz="2000" dirty="0"/>
          </a:p>
          <a:p>
            <a:pPr marL="457189" lvl="1" indent="0">
              <a:buNone/>
            </a:pPr>
            <a:r>
              <a:rPr lang="en-US" sz="1600" dirty="0">
                <a:hlinkClick r:id="rId3"/>
              </a:rPr>
              <a:t>https://github.com/plantbreeding/API</a:t>
            </a:r>
            <a:endParaRPr lang="en-US" sz="1600" dirty="0"/>
          </a:p>
          <a:p>
            <a:pPr marL="0" indent="0">
              <a:buNone/>
            </a:pPr>
            <a:r>
              <a:rPr lang="en-US" sz="2400" dirty="0" err="1"/>
              <a:t>ReadTheDocs</a:t>
            </a:r>
            <a:endParaRPr lang="en-US" sz="2400" dirty="0"/>
          </a:p>
          <a:p>
            <a:pPr marL="457189" lvl="1" indent="0">
              <a:buNone/>
            </a:pPr>
            <a:r>
              <a:rPr lang="en-US" sz="1600" dirty="0">
                <a:hlinkClick r:id="rId4"/>
              </a:rPr>
              <a:t>https://plant-breeding-api.readthedocs.io/</a:t>
            </a:r>
            <a:endParaRPr lang="en-US" sz="1600" dirty="0"/>
          </a:p>
          <a:p>
            <a:pPr marL="0" indent="0">
              <a:buNone/>
            </a:pPr>
            <a:r>
              <a:rPr lang="en-US" sz="2400" dirty="0"/>
              <a:t>Compatible Software List</a:t>
            </a:r>
          </a:p>
          <a:p>
            <a:pPr marL="457189" lvl="1" indent="0">
              <a:buNone/>
            </a:pPr>
            <a:r>
              <a:rPr lang="en-US" sz="1600" dirty="0">
                <a:hlinkClick r:id="rId5"/>
              </a:rPr>
              <a:t>https://brapi.org/compatibleSoftware</a:t>
            </a:r>
            <a:r>
              <a:rPr lang="en-US" sz="1600" dirty="0"/>
              <a:t> </a:t>
            </a:r>
          </a:p>
          <a:p>
            <a:pPr marL="0" indent="0">
              <a:buNone/>
            </a:pPr>
            <a:r>
              <a:rPr lang="en-US" sz="2400" dirty="0"/>
              <a:t>Publication</a:t>
            </a:r>
          </a:p>
          <a:p>
            <a:pPr marL="457189" lvl="1" indent="0">
              <a:buNone/>
            </a:pPr>
            <a:r>
              <a:rPr lang="en-US" sz="1600" dirty="0">
                <a:hlinkClick r:id="rId6"/>
              </a:rPr>
              <a:t>https://doi.org/10.1093/bioinformatics/btz190</a:t>
            </a:r>
            <a:r>
              <a:rPr lang="en-US" sz="1600" dirty="0"/>
              <a:t> </a:t>
            </a:r>
          </a:p>
          <a:p>
            <a:pPr marL="0" indent="0">
              <a:buNone/>
            </a:pPr>
            <a:r>
              <a:rPr lang="en-US" sz="2400" dirty="0"/>
              <a:t>Contact</a:t>
            </a:r>
          </a:p>
          <a:p>
            <a:pPr marL="457189" lvl="1" indent="0">
              <a:buNone/>
            </a:pPr>
            <a:r>
              <a:rPr lang="en-US" sz="1600" dirty="0">
                <a:hlinkClick r:id="rId7"/>
              </a:rPr>
              <a:t>https://brapi.org/contact</a:t>
            </a:r>
            <a:r>
              <a:rPr lang="en-US" sz="1600" dirty="0"/>
              <a:t> </a:t>
            </a:r>
          </a:p>
        </p:txBody>
      </p:sp>
    </p:spTree>
    <p:extLst>
      <p:ext uri="{BB962C8B-B14F-4D97-AF65-F5344CB8AC3E}">
        <p14:creationId xmlns:p14="http://schemas.microsoft.com/office/powerpoint/2010/main" val="3189688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API – Application Programing Interface</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0819" y="2109981"/>
            <a:ext cx="1004035" cy="124467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2347" y="1969321"/>
            <a:ext cx="2255168" cy="1525997"/>
          </a:xfrm>
          <a:prstGeom prst="rect">
            <a:avLst/>
          </a:prstGeom>
        </p:spPr>
      </p:pic>
      <p:cxnSp>
        <p:nvCxnSpPr>
          <p:cNvPr id="7" name="Straight Arrow Connector 6"/>
          <p:cNvCxnSpPr>
            <a:stCxn id="4" idx="3"/>
            <a:endCxn id="5" idx="1"/>
          </p:cNvCxnSpPr>
          <p:nvPr/>
        </p:nvCxnSpPr>
        <p:spPr>
          <a:xfrm>
            <a:off x="3584857" y="2732319"/>
            <a:ext cx="3447495" cy="1"/>
          </a:xfrm>
          <a:prstGeom prst="straightConnector1">
            <a:avLst/>
          </a:prstGeom>
          <a:ln w="28575">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4467231" y="2333626"/>
            <a:ext cx="1948547" cy="1292662"/>
          </a:xfrm>
          <a:prstGeom prst="rect">
            <a:avLst/>
          </a:prstGeom>
          <a:noFill/>
        </p:spPr>
        <p:txBody>
          <a:bodyPr wrap="none" rtlCol="0">
            <a:spAutoFit/>
          </a:bodyPr>
          <a:lstStyle/>
          <a:p>
            <a:r>
              <a:rPr lang="en-US" sz="2400" dirty="0"/>
              <a:t>User Interface</a:t>
            </a:r>
          </a:p>
          <a:p>
            <a:pPr marL="285744" indent="-285744">
              <a:buFontTx/>
              <a:buChar char="-"/>
            </a:pPr>
            <a:r>
              <a:rPr lang="en-US" dirty="0"/>
              <a:t>GUI</a:t>
            </a:r>
          </a:p>
          <a:p>
            <a:pPr marL="285744" indent="-285744">
              <a:buFontTx/>
              <a:buChar char="-"/>
            </a:pPr>
            <a:r>
              <a:rPr lang="en-US" dirty="0"/>
              <a:t>CMD</a:t>
            </a:r>
          </a:p>
          <a:p>
            <a:pPr marL="285744" indent="-285744">
              <a:buFontTx/>
              <a:buChar char="-"/>
            </a:pPr>
            <a:r>
              <a:rPr lang="en-US" dirty="0"/>
              <a:t>Hardware</a:t>
            </a: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2523" y="4407653"/>
            <a:ext cx="2255168" cy="1525997"/>
          </a:xfrm>
          <a:prstGeom prst="rect">
            <a:avLst/>
          </a:prstGeom>
        </p:spPr>
      </p:pic>
      <p:cxnSp>
        <p:nvCxnSpPr>
          <p:cNvPr id="11" name="Straight Arrow Connector 10"/>
          <p:cNvCxnSpPr>
            <a:stCxn id="13" idx="3"/>
            <a:endCxn id="10" idx="1"/>
          </p:cNvCxnSpPr>
          <p:nvPr/>
        </p:nvCxnSpPr>
        <p:spPr>
          <a:xfrm flipV="1">
            <a:off x="3584855" y="5170652"/>
            <a:ext cx="4847671" cy="1"/>
          </a:xfrm>
          <a:prstGeom prst="straightConnector1">
            <a:avLst/>
          </a:prstGeom>
          <a:ln w="28575">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776325" y="4762433"/>
            <a:ext cx="4288290" cy="1569660"/>
          </a:xfrm>
          <a:prstGeom prst="rect">
            <a:avLst/>
          </a:prstGeom>
          <a:noFill/>
        </p:spPr>
        <p:txBody>
          <a:bodyPr wrap="none" rtlCol="0">
            <a:spAutoFit/>
          </a:bodyPr>
          <a:lstStyle/>
          <a:p>
            <a:r>
              <a:rPr lang="en-US" sz="2400" dirty="0"/>
              <a:t>Application Programing Interface</a:t>
            </a:r>
          </a:p>
          <a:p>
            <a:pPr marL="285744" indent="-285744">
              <a:buFontTx/>
              <a:buChar char="-"/>
            </a:pPr>
            <a:r>
              <a:rPr lang="en-US" dirty="0"/>
              <a:t>Web Service</a:t>
            </a:r>
          </a:p>
          <a:p>
            <a:pPr marL="285744" indent="-285744">
              <a:buFontTx/>
              <a:buChar char="-"/>
            </a:pPr>
            <a:r>
              <a:rPr lang="en-US" dirty="0"/>
              <a:t>Local Messaging Service</a:t>
            </a:r>
          </a:p>
          <a:p>
            <a:pPr marL="285744" indent="-285744">
              <a:buFontTx/>
              <a:buChar char="-"/>
            </a:pPr>
            <a:r>
              <a:rPr lang="en-US" dirty="0"/>
              <a:t>Job Queue</a:t>
            </a:r>
          </a:p>
          <a:p>
            <a:pPr marL="285744" indent="-285744">
              <a:buFontTx/>
              <a:buChar char="-"/>
            </a:pPr>
            <a:r>
              <a:rPr lang="en-US" dirty="0"/>
              <a:t>Language Library</a:t>
            </a: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9684" y="4407650"/>
            <a:ext cx="2255168" cy="1525997"/>
          </a:xfrm>
          <a:prstGeom prst="rect">
            <a:avLst/>
          </a:prstGeom>
        </p:spPr>
      </p:pic>
    </p:spTree>
    <p:extLst>
      <p:ext uri="{BB962C8B-B14F-4D97-AF65-F5344CB8AC3E}">
        <p14:creationId xmlns:p14="http://schemas.microsoft.com/office/powerpoint/2010/main" val="35454103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rgbClr val="FF0000"/>
                </a:solidFill>
              </a:rPr>
              <a:t>Web Service</a:t>
            </a:r>
            <a:r>
              <a:rPr lang="en-US" dirty="0"/>
              <a:t> </a:t>
            </a:r>
          </a:p>
        </p:txBody>
      </p:sp>
      <p:sp>
        <p:nvSpPr>
          <p:cNvPr id="3" name="Content Placeholder 2"/>
          <p:cNvSpPr>
            <a:spLocks noGrp="1"/>
          </p:cNvSpPr>
          <p:nvPr>
            <p:ph idx="1"/>
          </p:nvPr>
        </p:nvSpPr>
        <p:spPr>
          <a:xfrm>
            <a:off x="838201" y="1825625"/>
            <a:ext cx="5344424" cy="4351339"/>
          </a:xfrm>
        </p:spPr>
        <p:txBody>
          <a:bodyPr>
            <a:normAutofit fontScale="92500" lnSpcReduction="10000"/>
          </a:bodyPr>
          <a:lstStyle/>
          <a:p>
            <a:r>
              <a:rPr lang="en-US" dirty="0"/>
              <a:t>A Service Provider contains some Service with well defined Inputs and Outputs</a:t>
            </a:r>
          </a:p>
          <a:p>
            <a:r>
              <a:rPr lang="en-US" dirty="0"/>
              <a:t>A Service Consumer sends a request to the Service Provider with the Input data, and waits for a response</a:t>
            </a:r>
          </a:p>
          <a:p>
            <a:r>
              <a:rPr lang="en-US" dirty="0"/>
              <a:t>The Service performs some Function on the Input data</a:t>
            </a:r>
          </a:p>
          <a:p>
            <a:r>
              <a:rPr lang="en-US" dirty="0"/>
              <a:t>The Service Provider sends the Output data as a Response back to the Service Consumer</a:t>
            </a:r>
          </a:p>
        </p:txBody>
      </p:sp>
      <p:grpSp>
        <p:nvGrpSpPr>
          <p:cNvPr id="4" name="Group 3"/>
          <p:cNvGrpSpPr/>
          <p:nvPr/>
        </p:nvGrpSpPr>
        <p:grpSpPr>
          <a:xfrm>
            <a:off x="6805287" y="449108"/>
            <a:ext cx="4925160" cy="5446599"/>
            <a:chOff x="6805286" y="449105"/>
            <a:chExt cx="4925160" cy="5446598"/>
          </a:xfrm>
        </p:grpSpPr>
        <p:sp>
          <p:nvSpPr>
            <p:cNvPr id="5" name="Rectangle 4"/>
            <p:cNvSpPr/>
            <p:nvPr/>
          </p:nvSpPr>
          <p:spPr>
            <a:xfrm>
              <a:off x="7437120" y="3666309"/>
              <a:ext cx="3849189" cy="222939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a:solidFill>
                    <a:schemeClr val="tx1"/>
                  </a:solidFill>
                </a:rPr>
                <a:t>Service Provider</a:t>
              </a:r>
              <a:endParaRPr lang="en-US" dirty="0">
                <a:solidFill>
                  <a:schemeClr val="tx1"/>
                </a:solidFill>
              </a:endParaRPr>
            </a:p>
          </p:txBody>
        </p:sp>
        <p:sp>
          <p:nvSpPr>
            <p:cNvPr id="6" name="Rectangle 5"/>
            <p:cNvSpPr/>
            <p:nvPr/>
          </p:nvSpPr>
          <p:spPr>
            <a:xfrm>
              <a:off x="8360227" y="4362994"/>
              <a:ext cx="195942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t>
              </a:r>
            </a:p>
            <a:p>
              <a:pPr algn="ctr"/>
              <a:r>
                <a:rPr lang="en-US" dirty="0"/>
                <a:t>X + Y = Z</a:t>
              </a:r>
            </a:p>
          </p:txBody>
        </p:sp>
        <p:sp>
          <p:nvSpPr>
            <p:cNvPr id="7" name="Rectangle 6"/>
            <p:cNvSpPr/>
            <p:nvPr/>
          </p:nvSpPr>
          <p:spPr>
            <a:xfrm>
              <a:off x="7437120" y="449105"/>
              <a:ext cx="3849189" cy="2229394"/>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Service Consumer</a:t>
              </a:r>
            </a:p>
          </p:txBody>
        </p:sp>
        <p:sp>
          <p:nvSpPr>
            <p:cNvPr id="8" name="Rectangle 7"/>
            <p:cNvSpPr/>
            <p:nvPr/>
          </p:nvSpPr>
          <p:spPr>
            <a:xfrm>
              <a:off x="8103325" y="1233487"/>
              <a:ext cx="883920" cy="7956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Sends </a:t>
              </a:r>
            </a:p>
            <a:p>
              <a:pPr algn="ctr"/>
              <a:r>
                <a:rPr lang="en-US" dirty="0"/>
                <a:t>2 and 3</a:t>
              </a:r>
            </a:p>
          </p:txBody>
        </p:sp>
        <p:sp>
          <p:nvSpPr>
            <p:cNvPr id="9" name="Rectangle 8"/>
            <p:cNvSpPr/>
            <p:nvPr/>
          </p:nvSpPr>
          <p:spPr>
            <a:xfrm>
              <a:off x="9609907" y="1233487"/>
              <a:ext cx="883920" cy="7956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Gets </a:t>
              </a:r>
            </a:p>
            <a:p>
              <a:pPr algn="ctr"/>
              <a:r>
                <a:rPr lang="en-US" dirty="0"/>
                <a:t>5</a:t>
              </a:r>
            </a:p>
          </p:txBody>
        </p:sp>
        <p:cxnSp>
          <p:nvCxnSpPr>
            <p:cNvPr id="10" name="Elbow Connector 9"/>
            <p:cNvCxnSpPr>
              <a:stCxn id="8" idx="2"/>
              <a:endCxn id="18" idx="0"/>
            </p:cNvCxnSpPr>
            <p:nvPr/>
          </p:nvCxnSpPr>
          <p:spPr>
            <a:xfrm rot="5400000">
              <a:off x="6369748" y="2613283"/>
              <a:ext cx="2759725" cy="1591350"/>
            </a:xfrm>
            <a:prstGeom prst="bentConnector3">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7733493" y="4362994"/>
              <a:ext cx="304892" cy="369332"/>
            </a:xfrm>
            <a:prstGeom prst="rect">
              <a:avLst/>
            </a:prstGeom>
            <a:noFill/>
          </p:spPr>
          <p:txBody>
            <a:bodyPr wrap="none" rtlCol="0">
              <a:spAutoFit/>
            </a:bodyPr>
            <a:lstStyle/>
            <a:p>
              <a:r>
                <a:rPr lang="en-US" dirty="0"/>
                <a:t>X</a:t>
              </a:r>
            </a:p>
          </p:txBody>
        </p:sp>
        <p:sp>
          <p:nvSpPr>
            <p:cNvPr id="12" name="TextBox 11"/>
            <p:cNvSpPr txBox="1"/>
            <p:nvPr/>
          </p:nvSpPr>
          <p:spPr>
            <a:xfrm>
              <a:off x="7734977" y="4908062"/>
              <a:ext cx="296876" cy="369332"/>
            </a:xfrm>
            <a:prstGeom prst="rect">
              <a:avLst/>
            </a:prstGeom>
            <a:noFill/>
          </p:spPr>
          <p:txBody>
            <a:bodyPr wrap="none" rtlCol="0">
              <a:spAutoFit/>
            </a:bodyPr>
            <a:lstStyle/>
            <a:p>
              <a:r>
                <a:rPr lang="en-US" dirty="0"/>
                <a:t>Y</a:t>
              </a:r>
            </a:p>
          </p:txBody>
        </p:sp>
        <p:sp>
          <p:nvSpPr>
            <p:cNvPr id="13" name="TextBox 12"/>
            <p:cNvSpPr txBox="1"/>
            <p:nvPr/>
          </p:nvSpPr>
          <p:spPr>
            <a:xfrm>
              <a:off x="10641498" y="4635528"/>
              <a:ext cx="292068" cy="369332"/>
            </a:xfrm>
            <a:prstGeom prst="rect">
              <a:avLst/>
            </a:prstGeom>
            <a:noFill/>
          </p:spPr>
          <p:txBody>
            <a:bodyPr wrap="none" rtlCol="0">
              <a:spAutoFit/>
            </a:bodyPr>
            <a:lstStyle/>
            <a:p>
              <a:r>
                <a:rPr lang="en-US" dirty="0"/>
                <a:t>Z</a:t>
              </a:r>
            </a:p>
          </p:txBody>
        </p:sp>
        <p:cxnSp>
          <p:nvCxnSpPr>
            <p:cNvPr id="14" name="Straight Connector 13"/>
            <p:cNvCxnSpPr>
              <a:stCxn id="18" idx="0"/>
              <a:endCxn id="11" idx="1"/>
            </p:cNvCxnSpPr>
            <p:nvPr/>
          </p:nvCxnSpPr>
          <p:spPr>
            <a:xfrm flipV="1">
              <a:off x="6953935" y="4547660"/>
              <a:ext cx="779558" cy="241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18" idx="0"/>
              <a:endCxn id="12" idx="1"/>
            </p:cNvCxnSpPr>
            <p:nvPr/>
          </p:nvCxnSpPr>
          <p:spPr>
            <a:xfrm>
              <a:off x="6953935" y="4788821"/>
              <a:ext cx="781042" cy="303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1" idx="3"/>
              <a:endCxn id="6" idx="1"/>
            </p:cNvCxnSpPr>
            <p:nvPr/>
          </p:nvCxnSpPr>
          <p:spPr>
            <a:xfrm>
              <a:off x="8038385" y="4547660"/>
              <a:ext cx="321842" cy="2725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2" idx="3"/>
              <a:endCxn id="6" idx="1"/>
            </p:cNvCxnSpPr>
            <p:nvPr/>
          </p:nvCxnSpPr>
          <p:spPr>
            <a:xfrm flipV="1">
              <a:off x="8031853" y="4820194"/>
              <a:ext cx="328374" cy="27253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6805286" y="4788821"/>
              <a:ext cx="297298" cy="6078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Arrow Connector 18"/>
            <p:cNvCxnSpPr>
              <a:stCxn id="6" idx="3"/>
              <a:endCxn id="13" idx="1"/>
            </p:cNvCxnSpPr>
            <p:nvPr/>
          </p:nvCxnSpPr>
          <p:spPr>
            <a:xfrm>
              <a:off x="10319656" y="4820194"/>
              <a:ext cx="321842"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3" idx="3"/>
            </p:cNvCxnSpPr>
            <p:nvPr/>
          </p:nvCxnSpPr>
          <p:spPr>
            <a:xfrm>
              <a:off x="10933566" y="4820194"/>
              <a:ext cx="7968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Elbow Connector 20"/>
            <p:cNvCxnSpPr>
              <a:endCxn id="9" idx="2"/>
            </p:cNvCxnSpPr>
            <p:nvPr/>
          </p:nvCxnSpPr>
          <p:spPr>
            <a:xfrm rot="16200000" flipV="1">
              <a:off x="9495608" y="2585355"/>
              <a:ext cx="2791098" cy="1678579"/>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8885821" y="2987738"/>
              <a:ext cx="994055" cy="369332"/>
            </a:xfrm>
            <a:prstGeom prst="rect">
              <a:avLst/>
            </a:prstGeom>
            <a:noFill/>
          </p:spPr>
          <p:txBody>
            <a:bodyPr wrap="none" rtlCol="0">
              <a:spAutoFit/>
            </a:bodyPr>
            <a:lstStyle/>
            <a:p>
              <a:r>
                <a:rPr lang="en-US" dirty="0"/>
                <a:t>Network</a:t>
              </a:r>
            </a:p>
          </p:txBody>
        </p:sp>
        <p:sp>
          <p:nvSpPr>
            <p:cNvPr id="23" name="TextBox 22"/>
            <p:cNvSpPr txBox="1"/>
            <p:nvPr/>
          </p:nvSpPr>
          <p:spPr>
            <a:xfrm>
              <a:off x="8073137" y="956488"/>
              <a:ext cx="944297" cy="369332"/>
            </a:xfrm>
            <a:prstGeom prst="rect">
              <a:avLst/>
            </a:prstGeom>
            <a:noFill/>
          </p:spPr>
          <p:txBody>
            <a:bodyPr wrap="none" rtlCol="0">
              <a:spAutoFit/>
            </a:bodyPr>
            <a:lstStyle/>
            <a:p>
              <a:r>
                <a:rPr lang="en-US" dirty="0"/>
                <a:t>Request</a:t>
              </a:r>
            </a:p>
          </p:txBody>
        </p:sp>
        <p:sp>
          <p:nvSpPr>
            <p:cNvPr id="24" name="TextBox 23"/>
            <p:cNvSpPr txBox="1"/>
            <p:nvPr/>
          </p:nvSpPr>
          <p:spPr>
            <a:xfrm>
              <a:off x="9562301" y="941442"/>
              <a:ext cx="1081515" cy="369332"/>
            </a:xfrm>
            <a:prstGeom prst="rect">
              <a:avLst/>
            </a:prstGeom>
            <a:noFill/>
          </p:spPr>
          <p:txBody>
            <a:bodyPr wrap="none" rtlCol="0">
              <a:spAutoFit/>
            </a:bodyPr>
            <a:lstStyle/>
            <a:p>
              <a:r>
                <a:rPr lang="en-US" dirty="0"/>
                <a:t>Response</a:t>
              </a:r>
            </a:p>
          </p:txBody>
        </p:sp>
        <p:sp>
          <p:nvSpPr>
            <p:cNvPr id="25" name="TextBox 24"/>
            <p:cNvSpPr txBox="1"/>
            <p:nvPr/>
          </p:nvSpPr>
          <p:spPr>
            <a:xfrm>
              <a:off x="8867129" y="4053755"/>
              <a:ext cx="858440" cy="369332"/>
            </a:xfrm>
            <a:prstGeom prst="rect">
              <a:avLst/>
            </a:prstGeom>
            <a:noFill/>
          </p:spPr>
          <p:txBody>
            <a:bodyPr wrap="none" rtlCol="0">
              <a:spAutoFit/>
            </a:bodyPr>
            <a:lstStyle/>
            <a:p>
              <a:r>
                <a:rPr lang="en-US" dirty="0"/>
                <a:t>Service</a:t>
              </a:r>
            </a:p>
          </p:txBody>
        </p:sp>
        <p:sp>
          <p:nvSpPr>
            <p:cNvPr id="26" name="TextBox 25"/>
            <p:cNvSpPr txBox="1"/>
            <p:nvPr/>
          </p:nvSpPr>
          <p:spPr>
            <a:xfrm>
              <a:off x="7437761" y="5217300"/>
              <a:ext cx="774571" cy="369332"/>
            </a:xfrm>
            <a:prstGeom prst="rect">
              <a:avLst/>
            </a:prstGeom>
            <a:noFill/>
          </p:spPr>
          <p:txBody>
            <a:bodyPr wrap="none" rtlCol="0">
              <a:spAutoFit/>
            </a:bodyPr>
            <a:lstStyle/>
            <a:p>
              <a:r>
                <a:rPr lang="en-US" dirty="0"/>
                <a:t>Inputs</a:t>
              </a:r>
            </a:p>
          </p:txBody>
        </p:sp>
        <p:sp>
          <p:nvSpPr>
            <p:cNvPr id="27" name="TextBox 26"/>
            <p:cNvSpPr txBox="1"/>
            <p:nvPr/>
          </p:nvSpPr>
          <p:spPr>
            <a:xfrm>
              <a:off x="10358313" y="5221707"/>
              <a:ext cx="856325" cy="369332"/>
            </a:xfrm>
            <a:prstGeom prst="rect">
              <a:avLst/>
            </a:prstGeom>
            <a:noFill/>
          </p:spPr>
          <p:txBody>
            <a:bodyPr wrap="none" rtlCol="0">
              <a:spAutoFit/>
            </a:bodyPr>
            <a:lstStyle/>
            <a:p>
              <a:r>
                <a:rPr lang="en-US" dirty="0"/>
                <a:t>Output</a:t>
              </a:r>
            </a:p>
          </p:txBody>
        </p:sp>
      </p:grpSp>
    </p:spTree>
    <p:extLst>
      <p:ext uri="{BB962C8B-B14F-4D97-AF65-F5344CB8AC3E}">
        <p14:creationId xmlns:p14="http://schemas.microsoft.com/office/powerpoint/2010/main" val="717623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5">
                    <a:lumMod val="75000"/>
                  </a:schemeClr>
                </a:solidFill>
              </a:rPr>
              <a:t>REST - Representational State Transfer</a:t>
            </a:r>
            <a:endParaRPr lang="en-US" dirty="0"/>
          </a:p>
        </p:txBody>
      </p:sp>
      <p:sp>
        <p:nvSpPr>
          <p:cNvPr id="3" name="Content Placeholder 2"/>
          <p:cNvSpPr>
            <a:spLocks noGrp="1"/>
          </p:cNvSpPr>
          <p:nvPr>
            <p:ph idx="1"/>
          </p:nvPr>
        </p:nvSpPr>
        <p:spPr>
          <a:xfrm>
            <a:off x="6953256" y="1690690"/>
            <a:ext cx="5076825" cy="4351339"/>
          </a:xfrm>
        </p:spPr>
        <p:txBody>
          <a:bodyPr/>
          <a:lstStyle/>
          <a:p>
            <a:r>
              <a:rPr lang="en-US" dirty="0"/>
              <a:t>REST is an architecture design for creating Web Services using the well-known HTTP standard</a:t>
            </a:r>
          </a:p>
          <a:p>
            <a:r>
              <a:rPr lang="en-US" dirty="0"/>
              <a:t>Requests are made with URLs</a:t>
            </a:r>
          </a:p>
          <a:p>
            <a:r>
              <a:rPr lang="en-US" dirty="0"/>
              <a:t>Data is represented with JSON</a:t>
            </a:r>
          </a:p>
        </p:txBody>
      </p:sp>
      <p:pic>
        <p:nvPicPr>
          <p:cNvPr id="4" name="Picture 3"/>
          <p:cNvPicPr>
            <a:picLocks noChangeAspect="1"/>
          </p:cNvPicPr>
          <p:nvPr/>
        </p:nvPicPr>
        <p:blipFill>
          <a:blip r:embed="rId2"/>
          <a:stretch>
            <a:fillRect/>
          </a:stretch>
        </p:blipFill>
        <p:spPr>
          <a:xfrm>
            <a:off x="762002" y="1528577"/>
            <a:ext cx="5591175" cy="5097835"/>
          </a:xfrm>
          <a:prstGeom prst="rect">
            <a:avLst/>
          </a:prstGeom>
          <a:ln w="12700">
            <a:solidFill>
              <a:schemeClr val="tx1"/>
            </a:solidFill>
          </a:ln>
        </p:spPr>
      </p:pic>
    </p:spTree>
    <p:extLst>
      <p:ext uri="{BB962C8B-B14F-4D97-AF65-F5344CB8AC3E}">
        <p14:creationId xmlns:p14="http://schemas.microsoft.com/office/powerpoint/2010/main" val="3847314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lumMod val="50000"/>
                    <a:lumOff val="50000"/>
                  </a:schemeClr>
                </a:solidFill>
              </a:rPr>
              <a:t>Standardized </a:t>
            </a:r>
            <a:r>
              <a:rPr lang="en-US" dirty="0">
                <a:solidFill>
                  <a:srgbClr val="891921"/>
                </a:solidFill>
              </a:rPr>
              <a:t>Specification</a:t>
            </a:r>
            <a:r>
              <a:rPr lang="en-US" dirty="0">
                <a:solidFill>
                  <a:schemeClr val="tx1">
                    <a:lumMod val="50000"/>
                    <a:lumOff val="50000"/>
                  </a:schemeClr>
                </a:solidFill>
              </a:rPr>
              <a:t> </a:t>
            </a:r>
            <a:endParaRPr lang="en-US" dirty="0"/>
          </a:p>
        </p:txBody>
      </p:sp>
      <p:sp>
        <p:nvSpPr>
          <p:cNvPr id="3" name="Content Placeholder 2"/>
          <p:cNvSpPr>
            <a:spLocks noGrp="1"/>
          </p:cNvSpPr>
          <p:nvPr>
            <p:ph idx="1"/>
          </p:nvPr>
        </p:nvSpPr>
        <p:spPr/>
        <p:txBody>
          <a:bodyPr/>
          <a:lstStyle/>
          <a:p>
            <a:r>
              <a:rPr lang="en-US" dirty="0"/>
              <a:t>BrAPI has defined a </a:t>
            </a:r>
            <a:r>
              <a:rPr lang="en-US" dirty="0">
                <a:solidFill>
                  <a:schemeClr val="tx1">
                    <a:lumMod val="50000"/>
                    <a:lumOff val="50000"/>
                  </a:schemeClr>
                </a:solidFill>
              </a:rPr>
              <a:t>Standardized </a:t>
            </a:r>
            <a:r>
              <a:rPr lang="en-US" dirty="0"/>
              <a:t>set of data model structures to communicate the basic information of plant breeding</a:t>
            </a:r>
          </a:p>
          <a:p>
            <a:r>
              <a:rPr lang="en-US" dirty="0"/>
              <a:t>BrAPI is a technical </a:t>
            </a:r>
            <a:r>
              <a:rPr lang="en-US" dirty="0">
                <a:solidFill>
                  <a:srgbClr val="891921"/>
                </a:solidFill>
              </a:rPr>
              <a:t>Specification </a:t>
            </a:r>
            <a:r>
              <a:rPr lang="en-US" dirty="0"/>
              <a:t>which software developers can easily turn into code which communicates using the </a:t>
            </a:r>
            <a:r>
              <a:rPr lang="en-US" dirty="0">
                <a:solidFill>
                  <a:schemeClr val="tx1">
                    <a:lumMod val="50000"/>
                    <a:lumOff val="50000"/>
                  </a:schemeClr>
                </a:solidFill>
              </a:rPr>
              <a:t>Standard.</a:t>
            </a:r>
            <a:endParaRPr lang="en-US" dirty="0"/>
          </a:p>
        </p:txBody>
      </p:sp>
    </p:spTree>
    <p:extLst>
      <p:ext uri="{BB962C8B-B14F-4D97-AF65-F5344CB8AC3E}">
        <p14:creationId xmlns:p14="http://schemas.microsoft.com/office/powerpoint/2010/main" val="36276225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991100" y="162426"/>
            <a:ext cx="7077974" cy="6581274"/>
          </a:xfrm>
          <a:solidFill>
            <a:schemeClr val="bg1"/>
          </a:solidFill>
        </p:spPr>
      </p:pic>
      <p:sp>
        <p:nvSpPr>
          <p:cNvPr id="3" name="Title 1"/>
          <p:cNvSpPr>
            <a:spLocks noGrp="1"/>
          </p:cNvSpPr>
          <p:nvPr>
            <p:ph type="title"/>
          </p:nvPr>
        </p:nvSpPr>
        <p:spPr>
          <a:xfrm>
            <a:off x="838200" y="365129"/>
            <a:ext cx="10515600" cy="1325563"/>
          </a:xfrm>
        </p:spPr>
        <p:txBody>
          <a:bodyPr/>
          <a:lstStyle/>
          <a:p>
            <a:r>
              <a:rPr lang="en-US" dirty="0"/>
              <a:t>BrAPI Domains</a:t>
            </a:r>
          </a:p>
        </p:txBody>
      </p:sp>
      <p:sp>
        <p:nvSpPr>
          <p:cNvPr id="4" name="Content Placeholder 2"/>
          <p:cNvSpPr>
            <a:spLocks noGrp="1"/>
          </p:cNvSpPr>
          <p:nvPr>
            <p:ph sz="half" idx="1"/>
          </p:nvPr>
        </p:nvSpPr>
        <p:spPr>
          <a:xfrm>
            <a:off x="838201" y="1825625"/>
            <a:ext cx="3924300" cy="4660900"/>
          </a:xfrm>
        </p:spPr>
        <p:txBody>
          <a:bodyPr>
            <a:normAutofit/>
          </a:bodyPr>
          <a:lstStyle/>
          <a:p>
            <a:pPr marL="0" indent="0">
              <a:buNone/>
            </a:pPr>
            <a:r>
              <a:rPr lang="en-US" dirty="0"/>
              <a:t>The BrAPI Data Model defines the data and metadata required for any generic breeding trials. The data models are designed to be easily interpreted by a computer in any programing language. </a:t>
            </a:r>
          </a:p>
        </p:txBody>
      </p:sp>
    </p:spTree>
    <p:extLst>
      <p:ext uri="{BB962C8B-B14F-4D97-AF65-F5344CB8AC3E}">
        <p14:creationId xmlns:p14="http://schemas.microsoft.com/office/powerpoint/2010/main" val="1956497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93979"/>
            <a:ext cx="12192000" cy="1325563"/>
          </a:xfrm>
        </p:spPr>
        <p:txBody>
          <a:bodyPr/>
          <a:lstStyle/>
          <a:p>
            <a:pPr algn="ctr"/>
            <a:r>
              <a:rPr lang="en-US" dirty="0"/>
              <a:t>Why do we need BrAPI?</a:t>
            </a:r>
          </a:p>
        </p:txBody>
      </p:sp>
    </p:spTree>
    <p:extLst>
      <p:ext uri="{BB962C8B-B14F-4D97-AF65-F5344CB8AC3E}">
        <p14:creationId xmlns:p14="http://schemas.microsoft.com/office/powerpoint/2010/main" val="3116962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9"/>
            <a:ext cx="10515600" cy="819237"/>
          </a:xfrm>
        </p:spPr>
        <p:txBody>
          <a:bodyPr/>
          <a:lstStyle/>
          <a:p>
            <a:r>
              <a:rPr lang="en-US" dirty="0"/>
              <a:t>Manual Data Transfer</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89484"/>
            <a:ext cx="10515600" cy="4710112"/>
          </a:xfrm>
        </p:spPr>
      </p:pic>
    </p:spTree>
    <p:extLst>
      <p:ext uri="{BB962C8B-B14F-4D97-AF65-F5344CB8AC3E}">
        <p14:creationId xmlns:p14="http://schemas.microsoft.com/office/powerpoint/2010/main" val="3601640230"/>
      </p:ext>
    </p:extLst>
  </p:cSld>
  <p:clrMapOvr>
    <a:masterClrMapping/>
  </p:clrMapOvr>
</p:sld>
</file>

<file path=ppt/theme/theme1.xml><?xml version="1.0" encoding="utf-8"?>
<a:theme xmlns:a="http://schemas.openxmlformats.org/drawingml/2006/main" name="Office Theme">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rAPI-Template" id="{2653B443-899C-4273-BE3B-4CECDE525138}" vid="{C7B8C648-D3D8-48A2-A9DC-ACFF367EE7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23985</TotalTime>
  <Words>1614</Words>
  <Application>Microsoft Office PowerPoint</Application>
  <PresentationFormat>Widescreen</PresentationFormat>
  <Paragraphs>256</Paragraphs>
  <Slides>26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Calibri</vt:lpstr>
      <vt:lpstr>Calibri Light</vt:lpstr>
      <vt:lpstr>Consolas</vt:lpstr>
      <vt:lpstr>Lucida Console</vt:lpstr>
      <vt:lpstr>Office Theme</vt:lpstr>
      <vt:lpstr>BrAPI 101</vt:lpstr>
      <vt:lpstr>What is BrAPI?</vt:lpstr>
      <vt:lpstr>API – Application Programing Interface</vt:lpstr>
      <vt:lpstr>Web Service </vt:lpstr>
      <vt:lpstr>REST - Representational State Transfer</vt:lpstr>
      <vt:lpstr>Standardized Specification </vt:lpstr>
      <vt:lpstr>BrAPI Domains</vt:lpstr>
      <vt:lpstr>Why do we need BrAPI?</vt:lpstr>
      <vt:lpstr>Manual Data Transfer</vt:lpstr>
      <vt:lpstr>Automated Data Transfer</vt:lpstr>
      <vt:lpstr>Who is in the BrAPI Community?</vt:lpstr>
      <vt:lpstr>Who is in the BrAPI Community?</vt:lpstr>
      <vt:lpstr>PowerPoint Presentation</vt:lpstr>
      <vt:lpstr>PowerPoint Presentation</vt:lpstr>
      <vt:lpstr>Applications &amp; Impacts</vt:lpstr>
      <vt:lpstr>Solved Use Cases</vt:lpstr>
      <vt:lpstr>BrAPI Compatible Software</vt:lpstr>
      <vt:lpstr>How does BrAPI work?</vt:lpstr>
      <vt:lpstr>Typical Request/Response Loop</vt:lpstr>
      <vt:lpstr>URLs</vt:lpstr>
      <vt:lpstr>Types of BrAPI Endpoints</vt:lpstr>
      <vt:lpstr>Standard Request</vt:lpstr>
      <vt:lpstr>Standard Response</vt:lpstr>
      <vt:lpstr>Standard Response - Metadata</vt:lpstr>
      <vt:lpstr>Standard Response - Result</vt:lpstr>
      <vt:lpstr>Resources</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BrAPI 101</dc:title>
  <dc:creator>Peter Selby</dc:creator>
  <cp:lastModifiedBy>Peter Selby</cp:lastModifiedBy>
  <cp:revision>42</cp:revision>
  <dcterms:created xsi:type="dcterms:W3CDTF">2018-05-03T17:42:28Z</dcterms:created>
  <dcterms:modified xsi:type="dcterms:W3CDTF">2024-04-01T22:00:46Z</dcterms:modified>
</cp:coreProperties>
</file>

<file path=docProps/thumbnail.jpeg>
</file>